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36" r:id="rId1"/>
  </p:sldMasterIdLst>
  <p:notesMasterIdLst>
    <p:notesMasterId r:id="rId31"/>
  </p:notesMasterIdLst>
  <p:handoutMasterIdLst>
    <p:handoutMasterId r:id="rId32"/>
  </p:handoutMasterIdLst>
  <p:sldIdLst>
    <p:sldId id="256" r:id="rId2"/>
    <p:sldId id="265" r:id="rId3"/>
    <p:sldId id="286" r:id="rId4"/>
    <p:sldId id="289" r:id="rId5"/>
    <p:sldId id="294" r:id="rId6"/>
    <p:sldId id="304" r:id="rId7"/>
    <p:sldId id="303" r:id="rId8"/>
    <p:sldId id="305" r:id="rId9"/>
    <p:sldId id="308" r:id="rId10"/>
    <p:sldId id="306" r:id="rId11"/>
    <p:sldId id="307" r:id="rId12"/>
    <p:sldId id="274" r:id="rId13"/>
    <p:sldId id="298" r:id="rId14"/>
    <p:sldId id="275" r:id="rId15"/>
    <p:sldId id="278" r:id="rId16"/>
    <p:sldId id="279" r:id="rId17"/>
    <p:sldId id="272" r:id="rId18"/>
    <p:sldId id="276" r:id="rId19"/>
    <p:sldId id="310" r:id="rId20"/>
    <p:sldId id="273" r:id="rId21"/>
    <p:sldId id="300" r:id="rId22"/>
    <p:sldId id="293" r:id="rId23"/>
    <p:sldId id="277" r:id="rId24"/>
    <p:sldId id="281" r:id="rId25"/>
    <p:sldId id="301" r:id="rId26"/>
    <p:sldId id="260" r:id="rId27"/>
    <p:sldId id="262" r:id="rId28"/>
    <p:sldId id="268" r:id="rId29"/>
    <p:sldId id="28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C1C348F2-2D4A-8848-9AA9-4E6C166BE940}">
          <p14:sldIdLst>
            <p14:sldId id="256"/>
          </p14:sldIdLst>
        </p14:section>
        <p14:section name="Overview" id="{5B88383A-F60B-F745-A5BF-3DBD57E97B25}">
          <p14:sldIdLst>
            <p14:sldId id="265"/>
            <p14:sldId id="286"/>
            <p14:sldId id="289"/>
            <p14:sldId id="294"/>
          </p14:sldIdLst>
        </p14:section>
        <p14:section name="Introduction" id="{5D649C8A-B8F3-4543-B2B6-D3D0B298A585}">
          <p14:sldIdLst>
            <p14:sldId id="304"/>
            <p14:sldId id="303"/>
            <p14:sldId id="305"/>
            <p14:sldId id="308"/>
            <p14:sldId id="306"/>
          </p14:sldIdLst>
        </p14:section>
        <p14:section name="Design Philosophy" id="{5FE19C35-5630-BF48-B445-6BE4FFFFF06A}">
          <p14:sldIdLst>
            <p14:sldId id="307"/>
            <p14:sldId id="274"/>
            <p14:sldId id="298"/>
            <p14:sldId id="275"/>
            <p14:sldId id="278"/>
            <p14:sldId id="279"/>
            <p14:sldId id="272"/>
            <p14:sldId id="276"/>
            <p14:sldId id="310"/>
            <p14:sldId id="273"/>
            <p14:sldId id="300"/>
            <p14:sldId id="293"/>
          </p14:sldIdLst>
        </p14:section>
        <p14:section name="Architecture" id="{75AC119B-228B-3340-B890-835A4AFCBB01}">
          <p14:sldIdLst>
            <p14:sldId id="277"/>
            <p14:sldId id="281"/>
          </p14:sldIdLst>
        </p14:section>
        <p14:section name="Conclusion" id="{23E49AB8-53DB-BA4D-9791-0687753423C9}">
          <p14:sldIdLst>
            <p14:sldId id="301"/>
            <p14:sldId id="260"/>
            <p14:sldId id="262"/>
            <p14:sldId id="268"/>
            <p14:sldId id="28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eongan Kwon" initials="K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18"/>
    <p:restoredTop sz="82295"/>
  </p:normalViewPr>
  <p:slideViewPr>
    <p:cSldViewPr snapToGrid="0" snapToObjects="1">
      <p:cViewPr>
        <p:scale>
          <a:sx n="80" d="100"/>
          <a:sy n="80" d="100"/>
        </p:scale>
        <p:origin x="480" y="20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notesViewPr>
    <p:cSldViewPr snapToGrid="0" snapToObjects="1">
      <p:cViewPr>
        <p:scale>
          <a:sx n="177" d="100"/>
          <a:sy n="177" d="100"/>
        </p:scale>
        <p:origin x="1128" y="-1640"/>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handoutMaster" Target="handoutMasters/handout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commentAuthors" Target="commentAuthors.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7C71B-1511-EA4D-98AA-F0B32F73C270}" type="doc">
      <dgm:prSet loTypeId="urn:microsoft.com/office/officeart/2005/8/layout/hProcess11" loCatId="" qsTypeId="urn:microsoft.com/office/officeart/2005/8/quickstyle/simple2" qsCatId="simple" csTypeId="urn:microsoft.com/office/officeart/2005/8/colors/accent1_2" csCatId="accent1" phldr="1"/>
      <dgm:spPr/>
      <dgm:t>
        <a:bodyPr/>
        <a:lstStyle/>
        <a:p>
          <a:endParaRPr lang="en-US"/>
        </a:p>
      </dgm:t>
    </dgm:pt>
    <dgm:pt modelId="{3D0B8208-7308-CA45-8D9B-E803CFDED966}">
      <dgm:prSet phldrT="[Text]" custT="1"/>
      <dgm:spPr/>
      <dgm:t>
        <a:bodyPr/>
        <a:lstStyle/>
        <a:p>
          <a:r>
            <a:rPr lang="en-US" sz="1600" dirty="0" smtClean="0"/>
            <a:t>Fall 2011</a:t>
          </a:r>
        </a:p>
        <a:p>
          <a:r>
            <a:rPr lang="en-US" sz="1600" dirty="0" smtClean="0"/>
            <a:t>(1</a:t>
          </a:r>
          <a:r>
            <a:rPr lang="en-US" sz="1600" baseline="30000" dirty="0" smtClean="0"/>
            <a:t>st</a:t>
          </a:r>
          <a:r>
            <a:rPr lang="en-US" sz="1600" baseline="0" dirty="0" smtClean="0"/>
            <a:t> year)</a:t>
          </a:r>
          <a:endParaRPr lang="en-US" sz="1600" dirty="0"/>
        </a:p>
      </dgm:t>
    </dgm:pt>
    <dgm:pt modelId="{30478E61-F62A-2445-8E97-F4D463CAB3A8}" type="parTrans" cxnId="{3112B642-A744-E748-B3A8-C1F9D2FC11A6}">
      <dgm:prSet/>
      <dgm:spPr/>
      <dgm:t>
        <a:bodyPr/>
        <a:lstStyle/>
        <a:p>
          <a:endParaRPr lang="en-US" sz="1600"/>
        </a:p>
      </dgm:t>
    </dgm:pt>
    <dgm:pt modelId="{77732B1B-6554-E148-873E-34DDE1169395}" type="sibTrans" cxnId="{3112B642-A744-E748-B3A8-C1F9D2FC11A6}">
      <dgm:prSet/>
      <dgm:spPr/>
      <dgm:t>
        <a:bodyPr/>
        <a:lstStyle/>
        <a:p>
          <a:endParaRPr lang="en-US" sz="1600"/>
        </a:p>
      </dgm:t>
    </dgm:pt>
    <dgm:pt modelId="{28C8CF04-EF8B-964D-B42E-EA8D531903D2}">
      <dgm:prSet phldrT="[Text]" custT="1"/>
      <dgm:spPr/>
      <dgm:t>
        <a:bodyPr/>
        <a:lstStyle/>
        <a:p>
          <a:r>
            <a:rPr lang="en-US" sz="1600" dirty="0" smtClean="0"/>
            <a:t>Fall 2013</a:t>
          </a:r>
        </a:p>
        <a:p>
          <a:r>
            <a:rPr lang="en-US" sz="1600" dirty="0" smtClean="0"/>
            <a:t>(3</a:t>
          </a:r>
          <a:r>
            <a:rPr lang="en-US" sz="1600" baseline="30000" dirty="0" smtClean="0"/>
            <a:t>rd</a:t>
          </a:r>
          <a:r>
            <a:rPr lang="en-US" sz="1600" dirty="0" smtClean="0"/>
            <a:t> year)</a:t>
          </a:r>
          <a:endParaRPr lang="en-US" sz="1600" dirty="0"/>
        </a:p>
      </dgm:t>
    </dgm:pt>
    <dgm:pt modelId="{2F26239E-9C6E-8143-8B17-8715631B7754}" type="parTrans" cxnId="{59F109AB-91B3-F843-B46C-0D09568EA395}">
      <dgm:prSet/>
      <dgm:spPr/>
      <dgm:t>
        <a:bodyPr/>
        <a:lstStyle/>
        <a:p>
          <a:endParaRPr lang="en-US" sz="1600"/>
        </a:p>
      </dgm:t>
    </dgm:pt>
    <dgm:pt modelId="{31F2B9E1-FF5E-D34D-BEDA-4C9AB86D8095}" type="sibTrans" cxnId="{59F109AB-91B3-F843-B46C-0D09568EA395}">
      <dgm:prSet/>
      <dgm:spPr/>
      <dgm:t>
        <a:bodyPr/>
        <a:lstStyle/>
        <a:p>
          <a:endParaRPr lang="en-US" sz="1600"/>
        </a:p>
      </dgm:t>
    </dgm:pt>
    <dgm:pt modelId="{41A490A2-519D-AF44-A671-21645CF6D3B6}">
      <dgm:prSet phldrT="[Text]" custT="1"/>
      <dgm:spPr/>
      <dgm:t>
        <a:bodyPr/>
        <a:lstStyle/>
        <a:p>
          <a:pPr lvl="0" algn="l" defTabSz="844550">
            <a:lnSpc>
              <a:spcPct val="90000"/>
            </a:lnSpc>
            <a:spcBef>
              <a:spcPct val="0"/>
            </a:spcBef>
            <a:spcAft>
              <a:spcPct val="35000"/>
            </a:spcAft>
          </a:pPr>
          <a:r>
            <a:rPr lang="en-US" sz="1600" baseline="0" dirty="0" smtClean="0"/>
            <a:t>Spring 2016</a:t>
          </a:r>
        </a:p>
        <a:p>
          <a:pPr lvl="0" algn="l" defTabSz="844550">
            <a:lnSpc>
              <a:spcPct val="90000"/>
            </a:lnSpc>
            <a:spcBef>
              <a:spcPct val="0"/>
            </a:spcBef>
            <a:spcAft>
              <a:spcPct val="35000"/>
            </a:spcAft>
          </a:pPr>
          <a:endParaRPr lang="en-US" sz="1600" dirty="0" smtClean="0"/>
        </a:p>
      </dgm:t>
    </dgm:pt>
    <dgm:pt modelId="{DAA64078-1647-A748-949A-25D0E40B4F29}" type="parTrans" cxnId="{7E061E30-24A9-9541-A4F2-0BB21F2AFF33}">
      <dgm:prSet/>
      <dgm:spPr/>
      <dgm:t>
        <a:bodyPr/>
        <a:lstStyle/>
        <a:p>
          <a:endParaRPr lang="en-US" sz="1600"/>
        </a:p>
      </dgm:t>
    </dgm:pt>
    <dgm:pt modelId="{A66BBC2D-CB97-CE4F-B8CF-D81B38B5E914}" type="sibTrans" cxnId="{7E061E30-24A9-9541-A4F2-0BB21F2AFF33}">
      <dgm:prSet/>
      <dgm:spPr/>
      <dgm:t>
        <a:bodyPr/>
        <a:lstStyle/>
        <a:p>
          <a:endParaRPr lang="en-US" sz="1600"/>
        </a:p>
      </dgm:t>
    </dgm:pt>
    <dgm:pt modelId="{3E66EBDA-1608-4447-B1B8-2C2B24E625A8}">
      <dgm:prSet custT="1"/>
      <dgm:spPr/>
      <dgm:t>
        <a:bodyPr/>
        <a:lstStyle/>
        <a:p>
          <a:r>
            <a:rPr lang="en-US" sz="1600" dirty="0" smtClean="0"/>
            <a:t>Fall 2015</a:t>
          </a:r>
        </a:p>
        <a:p>
          <a:r>
            <a:rPr lang="en-US" sz="1600" dirty="0" smtClean="0"/>
            <a:t>(5</a:t>
          </a:r>
          <a:r>
            <a:rPr lang="en-US" sz="1600" baseline="30000" dirty="0" smtClean="0"/>
            <a:t>th</a:t>
          </a:r>
          <a:r>
            <a:rPr lang="en-US" sz="1600" dirty="0" smtClean="0"/>
            <a:t> year)</a:t>
          </a:r>
          <a:endParaRPr lang="en-US" sz="1600" dirty="0"/>
        </a:p>
      </dgm:t>
    </dgm:pt>
    <dgm:pt modelId="{40E0BAE5-B638-4347-837D-53873427BFF4}" type="parTrans" cxnId="{045AB048-2BB8-FF43-8D5F-F4D02D9FD46C}">
      <dgm:prSet/>
      <dgm:spPr/>
      <dgm:t>
        <a:bodyPr/>
        <a:lstStyle/>
        <a:p>
          <a:endParaRPr lang="en-US" sz="1600"/>
        </a:p>
      </dgm:t>
    </dgm:pt>
    <dgm:pt modelId="{8C815860-4D5A-B746-A6C3-9FE1A4E6C7EC}" type="sibTrans" cxnId="{045AB048-2BB8-FF43-8D5F-F4D02D9FD46C}">
      <dgm:prSet/>
      <dgm:spPr/>
      <dgm:t>
        <a:bodyPr/>
        <a:lstStyle/>
        <a:p>
          <a:endParaRPr lang="en-US" sz="1600"/>
        </a:p>
      </dgm:t>
    </dgm:pt>
    <dgm:pt modelId="{18AFFD78-0A50-734A-9883-4A09D06299DC}">
      <dgm:prSet custT="1"/>
      <dgm:spPr/>
      <dgm:t>
        <a:bodyPr/>
        <a:lstStyle/>
        <a:p>
          <a:r>
            <a:rPr lang="en-US" sz="1600" dirty="0" smtClean="0"/>
            <a:t>Fall 2012</a:t>
          </a:r>
        </a:p>
        <a:p>
          <a:r>
            <a:rPr lang="en-US" sz="1600" dirty="0" smtClean="0"/>
            <a:t>(2</a:t>
          </a:r>
          <a:r>
            <a:rPr lang="en-US" sz="1600" baseline="30000" dirty="0" smtClean="0"/>
            <a:t>nd</a:t>
          </a:r>
          <a:r>
            <a:rPr lang="en-US" sz="1600" dirty="0" smtClean="0"/>
            <a:t> year)</a:t>
          </a:r>
          <a:endParaRPr lang="en-US" sz="1600" dirty="0"/>
        </a:p>
      </dgm:t>
    </dgm:pt>
    <dgm:pt modelId="{289F11A9-ACFE-1648-BC18-617B3809163F}" type="parTrans" cxnId="{112F8F13-6547-D546-9252-C7EAE4AB07D5}">
      <dgm:prSet/>
      <dgm:spPr/>
      <dgm:t>
        <a:bodyPr/>
        <a:lstStyle/>
        <a:p>
          <a:endParaRPr lang="en-US" sz="1600"/>
        </a:p>
      </dgm:t>
    </dgm:pt>
    <dgm:pt modelId="{967EE32B-5609-8C45-87F5-9D1D6EEA09D4}" type="sibTrans" cxnId="{112F8F13-6547-D546-9252-C7EAE4AB07D5}">
      <dgm:prSet/>
      <dgm:spPr/>
      <dgm:t>
        <a:bodyPr/>
        <a:lstStyle/>
        <a:p>
          <a:endParaRPr lang="en-US" sz="1600"/>
        </a:p>
      </dgm:t>
    </dgm:pt>
    <dgm:pt modelId="{AE74B80C-B3E8-8548-9731-3ECD738038D8}">
      <dgm:prSet custT="1"/>
      <dgm:spPr/>
      <dgm:t>
        <a:bodyPr/>
        <a:lstStyle/>
        <a:p>
          <a:r>
            <a:rPr lang="en-US" sz="1600" dirty="0" smtClean="0"/>
            <a:t>Fall 2014</a:t>
          </a:r>
        </a:p>
        <a:p>
          <a:r>
            <a:rPr lang="en-US" sz="1600" dirty="0" smtClean="0"/>
            <a:t>(4</a:t>
          </a:r>
          <a:r>
            <a:rPr lang="en-US" sz="1600" baseline="30000" dirty="0" smtClean="0"/>
            <a:t>th</a:t>
          </a:r>
          <a:r>
            <a:rPr lang="en-US" sz="1600" dirty="0" smtClean="0"/>
            <a:t> year)</a:t>
          </a:r>
          <a:endParaRPr lang="en-US" sz="1600" dirty="0"/>
        </a:p>
      </dgm:t>
    </dgm:pt>
    <dgm:pt modelId="{C7323C1C-973D-5D42-A76B-7DC8847BDBBB}" type="parTrans" cxnId="{E88974A0-6299-0044-B354-9FF77CB41E1D}">
      <dgm:prSet/>
      <dgm:spPr/>
      <dgm:t>
        <a:bodyPr/>
        <a:lstStyle/>
        <a:p>
          <a:endParaRPr lang="en-US" sz="1600"/>
        </a:p>
      </dgm:t>
    </dgm:pt>
    <dgm:pt modelId="{A0135124-1F73-934F-9DDF-BDB28187D620}" type="sibTrans" cxnId="{E88974A0-6299-0044-B354-9FF77CB41E1D}">
      <dgm:prSet/>
      <dgm:spPr/>
      <dgm:t>
        <a:bodyPr/>
        <a:lstStyle/>
        <a:p>
          <a:endParaRPr lang="en-US" sz="1600"/>
        </a:p>
      </dgm:t>
    </dgm:pt>
    <dgm:pt modelId="{9AAE597D-248B-4647-B5ED-D182D49E17CC}">
      <dgm:prSet custT="1"/>
      <dgm:spPr/>
      <dgm:t>
        <a:bodyPr/>
        <a:lstStyle/>
        <a:p>
          <a:r>
            <a:rPr lang="en-US" sz="1600" dirty="0" smtClean="0"/>
            <a:t>Spring 2012</a:t>
          </a:r>
          <a:endParaRPr lang="en-US" sz="1600" dirty="0"/>
        </a:p>
      </dgm:t>
    </dgm:pt>
    <dgm:pt modelId="{2A5E2D08-7628-064C-8AF7-D5FF6EDECA3C}" type="parTrans" cxnId="{012B8D97-ABC1-6A44-A4F5-65BE148867FB}">
      <dgm:prSet/>
      <dgm:spPr/>
      <dgm:t>
        <a:bodyPr/>
        <a:lstStyle/>
        <a:p>
          <a:endParaRPr lang="en-US" sz="1600"/>
        </a:p>
      </dgm:t>
    </dgm:pt>
    <dgm:pt modelId="{E69D7552-6A31-6E4E-AAF1-24EE2BD058B7}" type="sibTrans" cxnId="{012B8D97-ABC1-6A44-A4F5-65BE148867FB}">
      <dgm:prSet/>
      <dgm:spPr/>
      <dgm:t>
        <a:bodyPr/>
        <a:lstStyle/>
        <a:p>
          <a:endParaRPr lang="en-US" sz="1600"/>
        </a:p>
      </dgm:t>
    </dgm:pt>
    <dgm:pt modelId="{D55EB074-7F91-8D43-A344-E2A7D6333260}">
      <dgm:prSet custT="1"/>
      <dgm:spPr/>
      <dgm:t>
        <a:bodyPr/>
        <a:lstStyle/>
        <a:p>
          <a:r>
            <a:rPr lang="en-US" sz="1600" dirty="0" smtClean="0"/>
            <a:t>Spring 2014</a:t>
          </a:r>
          <a:endParaRPr lang="en-US" sz="1600" dirty="0"/>
        </a:p>
      </dgm:t>
    </dgm:pt>
    <dgm:pt modelId="{6CB7379A-8BD5-ED40-8208-763636ED2D94}" type="parTrans" cxnId="{0E20A442-AA90-A54B-BD41-5C0E5714C334}">
      <dgm:prSet/>
      <dgm:spPr/>
      <dgm:t>
        <a:bodyPr/>
        <a:lstStyle/>
        <a:p>
          <a:endParaRPr lang="en-US" sz="1600"/>
        </a:p>
      </dgm:t>
    </dgm:pt>
    <dgm:pt modelId="{812A10E4-D8F9-874B-B8DB-762069FBC4BB}" type="sibTrans" cxnId="{0E20A442-AA90-A54B-BD41-5C0E5714C334}">
      <dgm:prSet/>
      <dgm:spPr/>
      <dgm:t>
        <a:bodyPr/>
        <a:lstStyle/>
        <a:p>
          <a:endParaRPr lang="en-US" sz="1600"/>
        </a:p>
      </dgm:t>
    </dgm:pt>
    <dgm:pt modelId="{E556D638-B36A-3A41-8835-1231FC4EB1A3}">
      <dgm:prSet custT="1"/>
      <dgm:spPr/>
      <dgm:t>
        <a:bodyPr/>
        <a:lstStyle/>
        <a:p>
          <a:r>
            <a:rPr lang="en-US" sz="1600" dirty="0" smtClean="0"/>
            <a:t>Spring 2013</a:t>
          </a:r>
          <a:endParaRPr lang="en-US" sz="1600" dirty="0"/>
        </a:p>
      </dgm:t>
    </dgm:pt>
    <dgm:pt modelId="{16EE634B-922E-EB46-8C74-765A70904ED3}" type="parTrans" cxnId="{8A757E8A-9289-9443-A21D-A87227FCC79F}">
      <dgm:prSet/>
      <dgm:spPr/>
      <dgm:t>
        <a:bodyPr/>
        <a:lstStyle/>
        <a:p>
          <a:endParaRPr lang="en-US" sz="1600"/>
        </a:p>
      </dgm:t>
    </dgm:pt>
    <dgm:pt modelId="{5DDFA6A1-2A8E-0B44-9ACF-8617B9F7A426}" type="sibTrans" cxnId="{8A757E8A-9289-9443-A21D-A87227FCC79F}">
      <dgm:prSet/>
      <dgm:spPr/>
      <dgm:t>
        <a:bodyPr/>
        <a:lstStyle/>
        <a:p>
          <a:endParaRPr lang="en-US" sz="1600"/>
        </a:p>
      </dgm:t>
    </dgm:pt>
    <dgm:pt modelId="{AE5E020E-9C68-3145-A928-04B68BDD2FFB}">
      <dgm:prSet custT="1"/>
      <dgm:spPr/>
      <dgm:t>
        <a:bodyPr/>
        <a:lstStyle/>
        <a:p>
          <a:r>
            <a:rPr lang="en-US" sz="1600" dirty="0" smtClean="0"/>
            <a:t>Spring 2015</a:t>
          </a:r>
          <a:endParaRPr lang="en-US" sz="1600" dirty="0"/>
        </a:p>
      </dgm:t>
    </dgm:pt>
    <dgm:pt modelId="{CA3F8CF0-9D88-FD4C-B183-C9DE9543DEAB}" type="parTrans" cxnId="{4A04E0A1-3AA5-5142-B12B-2F9B2924FF82}">
      <dgm:prSet/>
      <dgm:spPr/>
      <dgm:t>
        <a:bodyPr/>
        <a:lstStyle/>
        <a:p>
          <a:endParaRPr lang="en-US" sz="1600"/>
        </a:p>
      </dgm:t>
    </dgm:pt>
    <dgm:pt modelId="{59E6F55F-A785-6947-9684-B35A630D4D72}" type="sibTrans" cxnId="{4A04E0A1-3AA5-5142-B12B-2F9B2924FF82}">
      <dgm:prSet/>
      <dgm:spPr/>
      <dgm:t>
        <a:bodyPr/>
        <a:lstStyle/>
        <a:p>
          <a:endParaRPr lang="en-US" sz="1600"/>
        </a:p>
      </dgm:t>
    </dgm:pt>
    <dgm:pt modelId="{755568E6-FE9C-4243-AD37-D1E5C06BEC65}" type="pres">
      <dgm:prSet presAssocID="{9277C71B-1511-EA4D-98AA-F0B32F73C270}" presName="Name0" presStyleCnt="0">
        <dgm:presLayoutVars>
          <dgm:dir/>
          <dgm:resizeHandles val="exact"/>
        </dgm:presLayoutVars>
      </dgm:prSet>
      <dgm:spPr/>
      <dgm:t>
        <a:bodyPr/>
        <a:lstStyle/>
        <a:p>
          <a:endParaRPr lang="en-US"/>
        </a:p>
      </dgm:t>
    </dgm:pt>
    <dgm:pt modelId="{8B291DA2-A910-DE4A-B78C-3743E9CA7EC4}" type="pres">
      <dgm:prSet presAssocID="{9277C71B-1511-EA4D-98AA-F0B32F73C270}" presName="arrow" presStyleLbl="bgShp" presStyleIdx="0" presStyleCnt="1"/>
      <dgm:spPr/>
    </dgm:pt>
    <dgm:pt modelId="{69E4C19B-89A0-1446-8FDD-1888169EF13C}" type="pres">
      <dgm:prSet presAssocID="{9277C71B-1511-EA4D-98AA-F0B32F73C270}" presName="points" presStyleCnt="0"/>
      <dgm:spPr/>
    </dgm:pt>
    <dgm:pt modelId="{17F62476-ED72-794E-8A9A-FDB7FA97037D}" type="pres">
      <dgm:prSet presAssocID="{3D0B8208-7308-CA45-8D9B-E803CFDED966}" presName="compositeA" presStyleCnt="0"/>
      <dgm:spPr/>
    </dgm:pt>
    <dgm:pt modelId="{1B8D9683-DD4C-094C-9465-984844920CAA}" type="pres">
      <dgm:prSet presAssocID="{3D0B8208-7308-CA45-8D9B-E803CFDED966}" presName="textA" presStyleLbl="revTx" presStyleIdx="0" presStyleCnt="10">
        <dgm:presLayoutVars>
          <dgm:bulletEnabled val="1"/>
        </dgm:presLayoutVars>
      </dgm:prSet>
      <dgm:spPr/>
      <dgm:t>
        <a:bodyPr/>
        <a:lstStyle/>
        <a:p>
          <a:endParaRPr lang="en-US"/>
        </a:p>
      </dgm:t>
    </dgm:pt>
    <dgm:pt modelId="{D2EAE743-7C7C-1B4C-B83C-BCB7EBE39B70}" type="pres">
      <dgm:prSet presAssocID="{3D0B8208-7308-CA45-8D9B-E803CFDED966}" presName="circleA" presStyleLbl="node1" presStyleIdx="0" presStyleCnt="10"/>
      <dgm:spPr/>
    </dgm:pt>
    <dgm:pt modelId="{0B9CDDD2-288F-2B45-8D04-D86273545690}" type="pres">
      <dgm:prSet presAssocID="{3D0B8208-7308-CA45-8D9B-E803CFDED966}" presName="spaceA" presStyleCnt="0"/>
      <dgm:spPr/>
    </dgm:pt>
    <dgm:pt modelId="{D3D8DC2E-7A80-9649-8BE3-34D515C9D344}" type="pres">
      <dgm:prSet presAssocID="{77732B1B-6554-E148-873E-34DDE1169395}" presName="space" presStyleCnt="0"/>
      <dgm:spPr/>
    </dgm:pt>
    <dgm:pt modelId="{F69DB110-AF08-4C4E-AEC9-01E3AF9D7546}" type="pres">
      <dgm:prSet presAssocID="{9AAE597D-248B-4647-B5ED-D182D49E17CC}" presName="compositeB" presStyleCnt="0"/>
      <dgm:spPr/>
    </dgm:pt>
    <dgm:pt modelId="{3EE630C0-5FCB-4444-9306-91ADB66156E3}" type="pres">
      <dgm:prSet presAssocID="{9AAE597D-248B-4647-B5ED-D182D49E17CC}" presName="textB" presStyleLbl="revTx" presStyleIdx="1" presStyleCnt="10">
        <dgm:presLayoutVars>
          <dgm:bulletEnabled val="1"/>
        </dgm:presLayoutVars>
      </dgm:prSet>
      <dgm:spPr/>
      <dgm:t>
        <a:bodyPr/>
        <a:lstStyle/>
        <a:p>
          <a:endParaRPr lang="en-US"/>
        </a:p>
      </dgm:t>
    </dgm:pt>
    <dgm:pt modelId="{542C7E9B-DC2E-BB49-AF99-75970840B502}" type="pres">
      <dgm:prSet presAssocID="{9AAE597D-248B-4647-B5ED-D182D49E17CC}" presName="circleB" presStyleLbl="node1" presStyleIdx="1" presStyleCnt="10"/>
      <dgm:spPr/>
    </dgm:pt>
    <dgm:pt modelId="{36ABFE01-E5E4-B34F-838C-18B5B5C6A622}" type="pres">
      <dgm:prSet presAssocID="{9AAE597D-248B-4647-B5ED-D182D49E17CC}" presName="spaceB" presStyleCnt="0"/>
      <dgm:spPr/>
    </dgm:pt>
    <dgm:pt modelId="{CC1CE5EA-9070-E74B-8CEF-838BA297D02B}" type="pres">
      <dgm:prSet presAssocID="{E69D7552-6A31-6E4E-AAF1-24EE2BD058B7}" presName="space" presStyleCnt="0"/>
      <dgm:spPr/>
    </dgm:pt>
    <dgm:pt modelId="{651E9C8D-87C5-844B-A90A-A3C5396B10BF}" type="pres">
      <dgm:prSet presAssocID="{18AFFD78-0A50-734A-9883-4A09D06299DC}" presName="compositeA" presStyleCnt="0"/>
      <dgm:spPr/>
    </dgm:pt>
    <dgm:pt modelId="{3E939166-6B7F-0441-BD5D-1EA8E9934B37}" type="pres">
      <dgm:prSet presAssocID="{18AFFD78-0A50-734A-9883-4A09D06299DC}" presName="textA" presStyleLbl="revTx" presStyleIdx="2" presStyleCnt="10">
        <dgm:presLayoutVars>
          <dgm:bulletEnabled val="1"/>
        </dgm:presLayoutVars>
      </dgm:prSet>
      <dgm:spPr/>
      <dgm:t>
        <a:bodyPr/>
        <a:lstStyle/>
        <a:p>
          <a:endParaRPr lang="en-US"/>
        </a:p>
      </dgm:t>
    </dgm:pt>
    <dgm:pt modelId="{ECD29047-C88C-704A-9F76-E0465EA4EE79}" type="pres">
      <dgm:prSet presAssocID="{18AFFD78-0A50-734A-9883-4A09D06299DC}" presName="circleA" presStyleLbl="node1" presStyleIdx="2" presStyleCnt="10"/>
      <dgm:spPr/>
    </dgm:pt>
    <dgm:pt modelId="{84E9F6E4-D9D7-DA43-AD70-06529D141A30}" type="pres">
      <dgm:prSet presAssocID="{18AFFD78-0A50-734A-9883-4A09D06299DC}" presName="spaceA" presStyleCnt="0"/>
      <dgm:spPr/>
    </dgm:pt>
    <dgm:pt modelId="{9D4DECCF-75CF-B04E-8019-53B3625BC684}" type="pres">
      <dgm:prSet presAssocID="{967EE32B-5609-8C45-87F5-9D1D6EEA09D4}" presName="space" presStyleCnt="0"/>
      <dgm:spPr/>
    </dgm:pt>
    <dgm:pt modelId="{FE659067-A895-0F44-9E98-9E260996E910}" type="pres">
      <dgm:prSet presAssocID="{E556D638-B36A-3A41-8835-1231FC4EB1A3}" presName="compositeB" presStyleCnt="0"/>
      <dgm:spPr/>
    </dgm:pt>
    <dgm:pt modelId="{65B88A15-4832-6B40-888A-DDA5402ADE47}" type="pres">
      <dgm:prSet presAssocID="{E556D638-B36A-3A41-8835-1231FC4EB1A3}" presName="textB" presStyleLbl="revTx" presStyleIdx="3" presStyleCnt="10">
        <dgm:presLayoutVars>
          <dgm:bulletEnabled val="1"/>
        </dgm:presLayoutVars>
      </dgm:prSet>
      <dgm:spPr/>
      <dgm:t>
        <a:bodyPr/>
        <a:lstStyle/>
        <a:p>
          <a:endParaRPr lang="en-US"/>
        </a:p>
      </dgm:t>
    </dgm:pt>
    <dgm:pt modelId="{C0ABAF4A-5036-5740-9B02-8CE4FA4BC4A4}" type="pres">
      <dgm:prSet presAssocID="{E556D638-B36A-3A41-8835-1231FC4EB1A3}" presName="circleB" presStyleLbl="node1" presStyleIdx="3" presStyleCnt="10"/>
      <dgm:spPr/>
    </dgm:pt>
    <dgm:pt modelId="{7B6E6778-DA2F-4F48-AD8D-5631F735E539}" type="pres">
      <dgm:prSet presAssocID="{E556D638-B36A-3A41-8835-1231FC4EB1A3}" presName="spaceB" presStyleCnt="0"/>
      <dgm:spPr/>
    </dgm:pt>
    <dgm:pt modelId="{CC49309A-1B56-6E40-AB8B-D2806E40C916}" type="pres">
      <dgm:prSet presAssocID="{5DDFA6A1-2A8E-0B44-9ACF-8617B9F7A426}" presName="space" presStyleCnt="0"/>
      <dgm:spPr/>
    </dgm:pt>
    <dgm:pt modelId="{3E9AB7DA-DA65-C44B-AD8B-EC667B6D1886}" type="pres">
      <dgm:prSet presAssocID="{28C8CF04-EF8B-964D-B42E-EA8D531903D2}" presName="compositeA" presStyleCnt="0"/>
      <dgm:spPr/>
    </dgm:pt>
    <dgm:pt modelId="{5A648200-5AE9-6843-9452-E7AE2E4ADC28}" type="pres">
      <dgm:prSet presAssocID="{28C8CF04-EF8B-964D-B42E-EA8D531903D2}" presName="textA" presStyleLbl="revTx" presStyleIdx="4" presStyleCnt="10">
        <dgm:presLayoutVars>
          <dgm:bulletEnabled val="1"/>
        </dgm:presLayoutVars>
      </dgm:prSet>
      <dgm:spPr/>
      <dgm:t>
        <a:bodyPr/>
        <a:lstStyle/>
        <a:p>
          <a:endParaRPr lang="en-US"/>
        </a:p>
      </dgm:t>
    </dgm:pt>
    <dgm:pt modelId="{A64B2C26-5E6A-C741-849D-5AD203BA27DE}" type="pres">
      <dgm:prSet presAssocID="{28C8CF04-EF8B-964D-B42E-EA8D531903D2}" presName="circleA" presStyleLbl="node1" presStyleIdx="4" presStyleCnt="10"/>
      <dgm:spPr/>
    </dgm:pt>
    <dgm:pt modelId="{A9FFB642-A4B0-3345-9136-E22633697E0E}" type="pres">
      <dgm:prSet presAssocID="{28C8CF04-EF8B-964D-B42E-EA8D531903D2}" presName="spaceA" presStyleCnt="0"/>
      <dgm:spPr/>
    </dgm:pt>
    <dgm:pt modelId="{6A0B807C-E971-0448-9AA8-2085EDE58751}" type="pres">
      <dgm:prSet presAssocID="{31F2B9E1-FF5E-D34D-BEDA-4C9AB86D8095}" presName="space" presStyleCnt="0"/>
      <dgm:spPr/>
    </dgm:pt>
    <dgm:pt modelId="{A8640FD8-006F-BA40-AF49-12BC3788CF78}" type="pres">
      <dgm:prSet presAssocID="{D55EB074-7F91-8D43-A344-E2A7D6333260}" presName="compositeB" presStyleCnt="0"/>
      <dgm:spPr/>
    </dgm:pt>
    <dgm:pt modelId="{4C89E966-E61B-684B-9ACE-CDD960F9829E}" type="pres">
      <dgm:prSet presAssocID="{D55EB074-7F91-8D43-A344-E2A7D6333260}" presName="textB" presStyleLbl="revTx" presStyleIdx="5" presStyleCnt="10">
        <dgm:presLayoutVars>
          <dgm:bulletEnabled val="1"/>
        </dgm:presLayoutVars>
      </dgm:prSet>
      <dgm:spPr/>
      <dgm:t>
        <a:bodyPr/>
        <a:lstStyle/>
        <a:p>
          <a:endParaRPr lang="en-US"/>
        </a:p>
      </dgm:t>
    </dgm:pt>
    <dgm:pt modelId="{0B7979CE-FB31-3342-BA4D-09A41942E313}" type="pres">
      <dgm:prSet presAssocID="{D55EB074-7F91-8D43-A344-E2A7D6333260}" presName="circleB" presStyleLbl="node1" presStyleIdx="5" presStyleCnt="10"/>
      <dgm:spPr/>
    </dgm:pt>
    <dgm:pt modelId="{08FD7736-354C-434A-81F3-A71A5EB86F4B}" type="pres">
      <dgm:prSet presAssocID="{D55EB074-7F91-8D43-A344-E2A7D6333260}" presName="spaceB" presStyleCnt="0"/>
      <dgm:spPr/>
    </dgm:pt>
    <dgm:pt modelId="{AB723BA4-8A15-054F-B354-1CBDD52D74F5}" type="pres">
      <dgm:prSet presAssocID="{812A10E4-D8F9-874B-B8DB-762069FBC4BB}" presName="space" presStyleCnt="0"/>
      <dgm:spPr/>
    </dgm:pt>
    <dgm:pt modelId="{67A738D1-4AD8-154E-BDA8-1389FD7EF7FE}" type="pres">
      <dgm:prSet presAssocID="{AE74B80C-B3E8-8548-9731-3ECD738038D8}" presName="compositeA" presStyleCnt="0"/>
      <dgm:spPr/>
    </dgm:pt>
    <dgm:pt modelId="{E06353E3-123E-9245-8F63-F28C6D913590}" type="pres">
      <dgm:prSet presAssocID="{AE74B80C-B3E8-8548-9731-3ECD738038D8}" presName="textA" presStyleLbl="revTx" presStyleIdx="6" presStyleCnt="10">
        <dgm:presLayoutVars>
          <dgm:bulletEnabled val="1"/>
        </dgm:presLayoutVars>
      </dgm:prSet>
      <dgm:spPr/>
      <dgm:t>
        <a:bodyPr/>
        <a:lstStyle/>
        <a:p>
          <a:endParaRPr lang="en-US"/>
        </a:p>
      </dgm:t>
    </dgm:pt>
    <dgm:pt modelId="{64BB239D-3901-954D-BD5D-56F478C1F6E8}" type="pres">
      <dgm:prSet presAssocID="{AE74B80C-B3E8-8548-9731-3ECD738038D8}" presName="circleA" presStyleLbl="node1" presStyleIdx="6" presStyleCnt="10"/>
      <dgm:spPr/>
    </dgm:pt>
    <dgm:pt modelId="{268066AD-C111-2840-9BD6-BAC62EE04FE2}" type="pres">
      <dgm:prSet presAssocID="{AE74B80C-B3E8-8548-9731-3ECD738038D8}" presName="spaceA" presStyleCnt="0"/>
      <dgm:spPr/>
    </dgm:pt>
    <dgm:pt modelId="{CC4742BE-AA0E-A549-B514-29F8CF3F2397}" type="pres">
      <dgm:prSet presAssocID="{A0135124-1F73-934F-9DDF-BDB28187D620}" presName="space" presStyleCnt="0"/>
      <dgm:spPr/>
    </dgm:pt>
    <dgm:pt modelId="{5199E28F-3F59-C644-9ED9-99D4CD2A86C7}" type="pres">
      <dgm:prSet presAssocID="{AE5E020E-9C68-3145-A928-04B68BDD2FFB}" presName="compositeB" presStyleCnt="0"/>
      <dgm:spPr/>
    </dgm:pt>
    <dgm:pt modelId="{AAB3224F-CA81-0447-BCD4-F51F0B14997B}" type="pres">
      <dgm:prSet presAssocID="{AE5E020E-9C68-3145-A928-04B68BDD2FFB}" presName="textB" presStyleLbl="revTx" presStyleIdx="7" presStyleCnt="10">
        <dgm:presLayoutVars>
          <dgm:bulletEnabled val="1"/>
        </dgm:presLayoutVars>
      </dgm:prSet>
      <dgm:spPr/>
      <dgm:t>
        <a:bodyPr/>
        <a:lstStyle/>
        <a:p>
          <a:endParaRPr lang="en-US"/>
        </a:p>
      </dgm:t>
    </dgm:pt>
    <dgm:pt modelId="{DE45DB7C-1C91-C546-A7DB-A2C648776258}" type="pres">
      <dgm:prSet presAssocID="{AE5E020E-9C68-3145-A928-04B68BDD2FFB}" presName="circleB" presStyleLbl="node1" presStyleIdx="7" presStyleCnt="10"/>
      <dgm:spPr/>
    </dgm:pt>
    <dgm:pt modelId="{A92FC556-3A07-C14D-B443-C555AB607806}" type="pres">
      <dgm:prSet presAssocID="{AE5E020E-9C68-3145-A928-04B68BDD2FFB}" presName="spaceB" presStyleCnt="0"/>
      <dgm:spPr/>
    </dgm:pt>
    <dgm:pt modelId="{1BAB4AE4-951F-6D4A-9E01-E6E5A1DC836C}" type="pres">
      <dgm:prSet presAssocID="{59E6F55F-A785-6947-9684-B35A630D4D72}" presName="space" presStyleCnt="0"/>
      <dgm:spPr/>
    </dgm:pt>
    <dgm:pt modelId="{CD69044A-375F-EE4E-8C0A-834541CE4C97}" type="pres">
      <dgm:prSet presAssocID="{3E66EBDA-1608-4447-B1B8-2C2B24E625A8}" presName="compositeA" presStyleCnt="0"/>
      <dgm:spPr/>
    </dgm:pt>
    <dgm:pt modelId="{400A8A59-0A3D-1A4C-852A-71CB129BA5CC}" type="pres">
      <dgm:prSet presAssocID="{3E66EBDA-1608-4447-B1B8-2C2B24E625A8}" presName="textA" presStyleLbl="revTx" presStyleIdx="8" presStyleCnt="10">
        <dgm:presLayoutVars>
          <dgm:bulletEnabled val="1"/>
        </dgm:presLayoutVars>
      </dgm:prSet>
      <dgm:spPr/>
      <dgm:t>
        <a:bodyPr/>
        <a:lstStyle/>
        <a:p>
          <a:endParaRPr lang="en-US"/>
        </a:p>
      </dgm:t>
    </dgm:pt>
    <dgm:pt modelId="{50764F9F-2AC7-0E41-8799-863632763332}" type="pres">
      <dgm:prSet presAssocID="{3E66EBDA-1608-4447-B1B8-2C2B24E625A8}" presName="circleA" presStyleLbl="node1" presStyleIdx="8" presStyleCnt="10"/>
      <dgm:spPr/>
    </dgm:pt>
    <dgm:pt modelId="{03E8DBCB-4C26-EC4D-8B10-E63860DBAE48}" type="pres">
      <dgm:prSet presAssocID="{3E66EBDA-1608-4447-B1B8-2C2B24E625A8}" presName="spaceA" presStyleCnt="0"/>
      <dgm:spPr/>
    </dgm:pt>
    <dgm:pt modelId="{F410280B-6743-C745-9F29-7DEC12C35B44}" type="pres">
      <dgm:prSet presAssocID="{8C815860-4D5A-B746-A6C3-9FE1A4E6C7EC}" presName="space" presStyleCnt="0"/>
      <dgm:spPr/>
    </dgm:pt>
    <dgm:pt modelId="{EB7AF480-05FE-4545-A9D2-BE29D2890478}" type="pres">
      <dgm:prSet presAssocID="{41A490A2-519D-AF44-A671-21645CF6D3B6}" presName="compositeB" presStyleCnt="0"/>
      <dgm:spPr/>
    </dgm:pt>
    <dgm:pt modelId="{7468C0D4-6AA2-5642-A2A6-50F3BE782236}" type="pres">
      <dgm:prSet presAssocID="{41A490A2-519D-AF44-A671-21645CF6D3B6}" presName="textB" presStyleLbl="revTx" presStyleIdx="9" presStyleCnt="10">
        <dgm:presLayoutVars>
          <dgm:bulletEnabled val="1"/>
        </dgm:presLayoutVars>
      </dgm:prSet>
      <dgm:spPr/>
      <dgm:t>
        <a:bodyPr/>
        <a:lstStyle/>
        <a:p>
          <a:endParaRPr lang="en-US"/>
        </a:p>
      </dgm:t>
    </dgm:pt>
    <dgm:pt modelId="{14FB8900-ECAD-EF49-85A9-B8CBE3EA0556}" type="pres">
      <dgm:prSet presAssocID="{41A490A2-519D-AF44-A671-21645CF6D3B6}" presName="circleB" presStyleLbl="node1" presStyleIdx="9" presStyleCnt="10"/>
      <dgm:spPr/>
    </dgm:pt>
    <dgm:pt modelId="{194EF919-F49F-3F43-A597-8122C8A9E3D0}" type="pres">
      <dgm:prSet presAssocID="{41A490A2-519D-AF44-A671-21645CF6D3B6}" presName="spaceB" presStyleCnt="0"/>
      <dgm:spPr/>
    </dgm:pt>
  </dgm:ptLst>
  <dgm:cxnLst>
    <dgm:cxn modelId="{E88974A0-6299-0044-B354-9FF77CB41E1D}" srcId="{9277C71B-1511-EA4D-98AA-F0B32F73C270}" destId="{AE74B80C-B3E8-8548-9731-3ECD738038D8}" srcOrd="6" destOrd="0" parTransId="{C7323C1C-973D-5D42-A76B-7DC8847BDBBB}" sibTransId="{A0135124-1F73-934F-9DDF-BDB28187D620}"/>
    <dgm:cxn modelId="{012B8D97-ABC1-6A44-A4F5-65BE148867FB}" srcId="{9277C71B-1511-EA4D-98AA-F0B32F73C270}" destId="{9AAE597D-248B-4647-B5ED-D182D49E17CC}" srcOrd="1" destOrd="0" parTransId="{2A5E2D08-7628-064C-8AF7-D5FF6EDECA3C}" sibTransId="{E69D7552-6A31-6E4E-AAF1-24EE2BD058B7}"/>
    <dgm:cxn modelId="{045AB048-2BB8-FF43-8D5F-F4D02D9FD46C}" srcId="{9277C71B-1511-EA4D-98AA-F0B32F73C270}" destId="{3E66EBDA-1608-4447-B1B8-2C2B24E625A8}" srcOrd="8" destOrd="0" parTransId="{40E0BAE5-B638-4347-837D-53873427BFF4}" sibTransId="{8C815860-4D5A-B746-A6C3-9FE1A4E6C7EC}"/>
    <dgm:cxn modelId="{112F8F13-6547-D546-9252-C7EAE4AB07D5}" srcId="{9277C71B-1511-EA4D-98AA-F0B32F73C270}" destId="{18AFFD78-0A50-734A-9883-4A09D06299DC}" srcOrd="2" destOrd="0" parTransId="{289F11A9-ACFE-1648-BC18-617B3809163F}" sibTransId="{967EE32B-5609-8C45-87F5-9D1D6EEA09D4}"/>
    <dgm:cxn modelId="{0E20A442-AA90-A54B-BD41-5C0E5714C334}" srcId="{9277C71B-1511-EA4D-98AA-F0B32F73C270}" destId="{D55EB074-7F91-8D43-A344-E2A7D6333260}" srcOrd="5" destOrd="0" parTransId="{6CB7379A-8BD5-ED40-8208-763636ED2D94}" sibTransId="{812A10E4-D8F9-874B-B8DB-762069FBC4BB}"/>
    <dgm:cxn modelId="{3B6E6857-96E7-3241-B782-C7212EE4670F}" type="presOf" srcId="{41A490A2-519D-AF44-A671-21645CF6D3B6}" destId="{7468C0D4-6AA2-5642-A2A6-50F3BE782236}" srcOrd="0" destOrd="0" presId="urn:microsoft.com/office/officeart/2005/8/layout/hProcess11"/>
    <dgm:cxn modelId="{8A757E8A-9289-9443-A21D-A87227FCC79F}" srcId="{9277C71B-1511-EA4D-98AA-F0B32F73C270}" destId="{E556D638-B36A-3A41-8835-1231FC4EB1A3}" srcOrd="3" destOrd="0" parTransId="{16EE634B-922E-EB46-8C74-765A70904ED3}" sibTransId="{5DDFA6A1-2A8E-0B44-9ACF-8617B9F7A426}"/>
    <dgm:cxn modelId="{9C045C16-D754-244F-92CA-9BAB76189BDC}" type="presOf" srcId="{18AFFD78-0A50-734A-9883-4A09D06299DC}" destId="{3E939166-6B7F-0441-BD5D-1EA8E9934B37}" srcOrd="0" destOrd="0" presId="urn:microsoft.com/office/officeart/2005/8/layout/hProcess11"/>
    <dgm:cxn modelId="{8CFCB81A-92AE-C643-9B62-B53B46B718DD}" type="presOf" srcId="{AE5E020E-9C68-3145-A928-04B68BDD2FFB}" destId="{AAB3224F-CA81-0447-BCD4-F51F0B14997B}" srcOrd="0" destOrd="0" presId="urn:microsoft.com/office/officeart/2005/8/layout/hProcess11"/>
    <dgm:cxn modelId="{A3F48A51-E505-DC4E-A979-C889666927B8}" type="presOf" srcId="{3E66EBDA-1608-4447-B1B8-2C2B24E625A8}" destId="{400A8A59-0A3D-1A4C-852A-71CB129BA5CC}" srcOrd="0" destOrd="0" presId="urn:microsoft.com/office/officeart/2005/8/layout/hProcess11"/>
    <dgm:cxn modelId="{038CEF9C-E7C4-FE49-90CE-D3E0153962A4}" type="presOf" srcId="{9277C71B-1511-EA4D-98AA-F0B32F73C270}" destId="{755568E6-FE9C-4243-AD37-D1E5C06BEC65}" srcOrd="0" destOrd="0" presId="urn:microsoft.com/office/officeart/2005/8/layout/hProcess11"/>
    <dgm:cxn modelId="{8AFED5C6-1243-A64D-A042-B4DEE8B3D34F}" type="presOf" srcId="{3D0B8208-7308-CA45-8D9B-E803CFDED966}" destId="{1B8D9683-DD4C-094C-9465-984844920CAA}" srcOrd="0" destOrd="0" presId="urn:microsoft.com/office/officeart/2005/8/layout/hProcess11"/>
    <dgm:cxn modelId="{C3B7BB1B-7DAD-B740-A45D-9025D558585A}" type="presOf" srcId="{28C8CF04-EF8B-964D-B42E-EA8D531903D2}" destId="{5A648200-5AE9-6843-9452-E7AE2E4ADC28}" srcOrd="0" destOrd="0" presId="urn:microsoft.com/office/officeart/2005/8/layout/hProcess11"/>
    <dgm:cxn modelId="{4A04E0A1-3AA5-5142-B12B-2F9B2924FF82}" srcId="{9277C71B-1511-EA4D-98AA-F0B32F73C270}" destId="{AE5E020E-9C68-3145-A928-04B68BDD2FFB}" srcOrd="7" destOrd="0" parTransId="{CA3F8CF0-9D88-FD4C-B183-C9DE9543DEAB}" sibTransId="{59E6F55F-A785-6947-9684-B35A630D4D72}"/>
    <dgm:cxn modelId="{59F109AB-91B3-F843-B46C-0D09568EA395}" srcId="{9277C71B-1511-EA4D-98AA-F0B32F73C270}" destId="{28C8CF04-EF8B-964D-B42E-EA8D531903D2}" srcOrd="4" destOrd="0" parTransId="{2F26239E-9C6E-8143-8B17-8715631B7754}" sibTransId="{31F2B9E1-FF5E-D34D-BEDA-4C9AB86D8095}"/>
    <dgm:cxn modelId="{AA349013-0446-D043-ABF6-EE18264280B3}" type="presOf" srcId="{D55EB074-7F91-8D43-A344-E2A7D6333260}" destId="{4C89E966-E61B-684B-9ACE-CDD960F9829E}" srcOrd="0" destOrd="0" presId="urn:microsoft.com/office/officeart/2005/8/layout/hProcess11"/>
    <dgm:cxn modelId="{E5651EC7-C745-6C41-A86A-543514ED4538}" type="presOf" srcId="{9AAE597D-248B-4647-B5ED-D182D49E17CC}" destId="{3EE630C0-5FCB-4444-9306-91ADB66156E3}" srcOrd="0" destOrd="0" presId="urn:microsoft.com/office/officeart/2005/8/layout/hProcess11"/>
    <dgm:cxn modelId="{7E061E30-24A9-9541-A4F2-0BB21F2AFF33}" srcId="{9277C71B-1511-EA4D-98AA-F0B32F73C270}" destId="{41A490A2-519D-AF44-A671-21645CF6D3B6}" srcOrd="9" destOrd="0" parTransId="{DAA64078-1647-A748-949A-25D0E40B4F29}" sibTransId="{A66BBC2D-CB97-CE4F-B8CF-D81B38B5E914}"/>
    <dgm:cxn modelId="{3112B642-A744-E748-B3A8-C1F9D2FC11A6}" srcId="{9277C71B-1511-EA4D-98AA-F0B32F73C270}" destId="{3D0B8208-7308-CA45-8D9B-E803CFDED966}" srcOrd="0" destOrd="0" parTransId="{30478E61-F62A-2445-8E97-F4D463CAB3A8}" sibTransId="{77732B1B-6554-E148-873E-34DDE1169395}"/>
    <dgm:cxn modelId="{18C719A8-3770-0D42-91A4-FEEEF3015C50}" type="presOf" srcId="{E556D638-B36A-3A41-8835-1231FC4EB1A3}" destId="{65B88A15-4832-6B40-888A-DDA5402ADE47}" srcOrd="0" destOrd="0" presId="urn:microsoft.com/office/officeart/2005/8/layout/hProcess11"/>
    <dgm:cxn modelId="{94E12AF5-E1F7-F34E-9F28-873AB179EE48}" type="presOf" srcId="{AE74B80C-B3E8-8548-9731-3ECD738038D8}" destId="{E06353E3-123E-9245-8F63-F28C6D913590}" srcOrd="0" destOrd="0" presId="urn:microsoft.com/office/officeart/2005/8/layout/hProcess11"/>
    <dgm:cxn modelId="{5980972C-E930-8E4F-BDB8-C7E7F106874C}" type="presParOf" srcId="{755568E6-FE9C-4243-AD37-D1E5C06BEC65}" destId="{8B291DA2-A910-DE4A-B78C-3743E9CA7EC4}" srcOrd="0" destOrd="0" presId="urn:microsoft.com/office/officeart/2005/8/layout/hProcess11"/>
    <dgm:cxn modelId="{2F17FB9C-C29E-2B47-B8C1-896BA1264B0A}" type="presParOf" srcId="{755568E6-FE9C-4243-AD37-D1E5C06BEC65}" destId="{69E4C19B-89A0-1446-8FDD-1888169EF13C}" srcOrd="1" destOrd="0" presId="urn:microsoft.com/office/officeart/2005/8/layout/hProcess11"/>
    <dgm:cxn modelId="{A05C732B-C5FC-E047-B65F-F9379475B4F5}" type="presParOf" srcId="{69E4C19B-89A0-1446-8FDD-1888169EF13C}" destId="{17F62476-ED72-794E-8A9A-FDB7FA97037D}" srcOrd="0" destOrd="0" presId="urn:microsoft.com/office/officeart/2005/8/layout/hProcess11"/>
    <dgm:cxn modelId="{6A6CB20F-4ED5-904E-98EB-E841776D2171}" type="presParOf" srcId="{17F62476-ED72-794E-8A9A-FDB7FA97037D}" destId="{1B8D9683-DD4C-094C-9465-984844920CAA}" srcOrd="0" destOrd="0" presId="urn:microsoft.com/office/officeart/2005/8/layout/hProcess11"/>
    <dgm:cxn modelId="{9252F2BD-944B-2E49-9CB7-CBDA24213E36}" type="presParOf" srcId="{17F62476-ED72-794E-8A9A-FDB7FA97037D}" destId="{D2EAE743-7C7C-1B4C-B83C-BCB7EBE39B70}" srcOrd="1" destOrd="0" presId="urn:microsoft.com/office/officeart/2005/8/layout/hProcess11"/>
    <dgm:cxn modelId="{1916BDFB-7ED4-EB4F-BB98-497ECFF5EC2E}" type="presParOf" srcId="{17F62476-ED72-794E-8A9A-FDB7FA97037D}" destId="{0B9CDDD2-288F-2B45-8D04-D86273545690}" srcOrd="2" destOrd="0" presId="urn:microsoft.com/office/officeart/2005/8/layout/hProcess11"/>
    <dgm:cxn modelId="{7C1C4787-D9CD-BC42-8422-20D4235F053A}" type="presParOf" srcId="{69E4C19B-89A0-1446-8FDD-1888169EF13C}" destId="{D3D8DC2E-7A80-9649-8BE3-34D515C9D344}" srcOrd="1" destOrd="0" presId="urn:microsoft.com/office/officeart/2005/8/layout/hProcess11"/>
    <dgm:cxn modelId="{4C55653E-5B9D-8A47-B369-715A1EC73954}" type="presParOf" srcId="{69E4C19B-89A0-1446-8FDD-1888169EF13C}" destId="{F69DB110-AF08-4C4E-AEC9-01E3AF9D7546}" srcOrd="2" destOrd="0" presId="urn:microsoft.com/office/officeart/2005/8/layout/hProcess11"/>
    <dgm:cxn modelId="{35DE4745-ADDA-3743-8B29-4E262F9E06AC}" type="presParOf" srcId="{F69DB110-AF08-4C4E-AEC9-01E3AF9D7546}" destId="{3EE630C0-5FCB-4444-9306-91ADB66156E3}" srcOrd="0" destOrd="0" presId="urn:microsoft.com/office/officeart/2005/8/layout/hProcess11"/>
    <dgm:cxn modelId="{E4D1211C-56C5-2945-B743-4149EC0627E1}" type="presParOf" srcId="{F69DB110-AF08-4C4E-AEC9-01E3AF9D7546}" destId="{542C7E9B-DC2E-BB49-AF99-75970840B502}" srcOrd="1" destOrd="0" presId="urn:microsoft.com/office/officeart/2005/8/layout/hProcess11"/>
    <dgm:cxn modelId="{056F90F5-71D1-4E4A-BA55-7395CC9F232D}" type="presParOf" srcId="{F69DB110-AF08-4C4E-AEC9-01E3AF9D7546}" destId="{36ABFE01-E5E4-B34F-838C-18B5B5C6A622}" srcOrd="2" destOrd="0" presId="urn:microsoft.com/office/officeart/2005/8/layout/hProcess11"/>
    <dgm:cxn modelId="{72F2D243-9374-E64C-9187-9F7927B1FEEF}" type="presParOf" srcId="{69E4C19B-89A0-1446-8FDD-1888169EF13C}" destId="{CC1CE5EA-9070-E74B-8CEF-838BA297D02B}" srcOrd="3" destOrd="0" presId="urn:microsoft.com/office/officeart/2005/8/layout/hProcess11"/>
    <dgm:cxn modelId="{8D5F7CCF-3B3A-6E45-9BF5-163D599F9601}" type="presParOf" srcId="{69E4C19B-89A0-1446-8FDD-1888169EF13C}" destId="{651E9C8D-87C5-844B-A90A-A3C5396B10BF}" srcOrd="4" destOrd="0" presId="urn:microsoft.com/office/officeart/2005/8/layout/hProcess11"/>
    <dgm:cxn modelId="{7388D30E-A4C8-D241-B7D4-5E4CCDC41F9D}" type="presParOf" srcId="{651E9C8D-87C5-844B-A90A-A3C5396B10BF}" destId="{3E939166-6B7F-0441-BD5D-1EA8E9934B37}" srcOrd="0" destOrd="0" presId="urn:microsoft.com/office/officeart/2005/8/layout/hProcess11"/>
    <dgm:cxn modelId="{3A6A2F95-C805-DD46-8304-4C504605D560}" type="presParOf" srcId="{651E9C8D-87C5-844B-A90A-A3C5396B10BF}" destId="{ECD29047-C88C-704A-9F76-E0465EA4EE79}" srcOrd="1" destOrd="0" presId="urn:microsoft.com/office/officeart/2005/8/layout/hProcess11"/>
    <dgm:cxn modelId="{4A2EB979-5DFD-D241-99DE-0C34B687E497}" type="presParOf" srcId="{651E9C8D-87C5-844B-A90A-A3C5396B10BF}" destId="{84E9F6E4-D9D7-DA43-AD70-06529D141A30}" srcOrd="2" destOrd="0" presId="urn:microsoft.com/office/officeart/2005/8/layout/hProcess11"/>
    <dgm:cxn modelId="{EE464988-BCEF-9A40-A522-C0111D10B527}" type="presParOf" srcId="{69E4C19B-89A0-1446-8FDD-1888169EF13C}" destId="{9D4DECCF-75CF-B04E-8019-53B3625BC684}" srcOrd="5" destOrd="0" presId="urn:microsoft.com/office/officeart/2005/8/layout/hProcess11"/>
    <dgm:cxn modelId="{63F0D3C6-6F72-224F-953B-9D69C6EE5396}" type="presParOf" srcId="{69E4C19B-89A0-1446-8FDD-1888169EF13C}" destId="{FE659067-A895-0F44-9E98-9E260996E910}" srcOrd="6" destOrd="0" presId="urn:microsoft.com/office/officeart/2005/8/layout/hProcess11"/>
    <dgm:cxn modelId="{5A1CA207-E8A4-B34E-90D0-0713A1F72D7C}" type="presParOf" srcId="{FE659067-A895-0F44-9E98-9E260996E910}" destId="{65B88A15-4832-6B40-888A-DDA5402ADE47}" srcOrd="0" destOrd="0" presId="urn:microsoft.com/office/officeart/2005/8/layout/hProcess11"/>
    <dgm:cxn modelId="{5AAC2152-50D2-0D45-8EA6-8B70A0B4B758}" type="presParOf" srcId="{FE659067-A895-0F44-9E98-9E260996E910}" destId="{C0ABAF4A-5036-5740-9B02-8CE4FA4BC4A4}" srcOrd="1" destOrd="0" presId="urn:microsoft.com/office/officeart/2005/8/layout/hProcess11"/>
    <dgm:cxn modelId="{64873F0A-8720-5F42-A6E9-AADD171121E1}" type="presParOf" srcId="{FE659067-A895-0F44-9E98-9E260996E910}" destId="{7B6E6778-DA2F-4F48-AD8D-5631F735E539}" srcOrd="2" destOrd="0" presId="urn:microsoft.com/office/officeart/2005/8/layout/hProcess11"/>
    <dgm:cxn modelId="{83C51023-52DD-334A-90EA-180C88C9E397}" type="presParOf" srcId="{69E4C19B-89A0-1446-8FDD-1888169EF13C}" destId="{CC49309A-1B56-6E40-AB8B-D2806E40C916}" srcOrd="7" destOrd="0" presId="urn:microsoft.com/office/officeart/2005/8/layout/hProcess11"/>
    <dgm:cxn modelId="{19FC72FD-0C77-0C4B-9806-69764E1A5650}" type="presParOf" srcId="{69E4C19B-89A0-1446-8FDD-1888169EF13C}" destId="{3E9AB7DA-DA65-C44B-AD8B-EC667B6D1886}" srcOrd="8" destOrd="0" presId="urn:microsoft.com/office/officeart/2005/8/layout/hProcess11"/>
    <dgm:cxn modelId="{ECB653A8-C2C7-F24F-B7F1-96B9913D05A9}" type="presParOf" srcId="{3E9AB7DA-DA65-C44B-AD8B-EC667B6D1886}" destId="{5A648200-5AE9-6843-9452-E7AE2E4ADC28}" srcOrd="0" destOrd="0" presId="urn:microsoft.com/office/officeart/2005/8/layout/hProcess11"/>
    <dgm:cxn modelId="{2AF133FE-648A-8445-B294-D6ACAEF93899}" type="presParOf" srcId="{3E9AB7DA-DA65-C44B-AD8B-EC667B6D1886}" destId="{A64B2C26-5E6A-C741-849D-5AD203BA27DE}" srcOrd="1" destOrd="0" presId="urn:microsoft.com/office/officeart/2005/8/layout/hProcess11"/>
    <dgm:cxn modelId="{4119AEAE-2277-6F4C-886D-C35C57441F5E}" type="presParOf" srcId="{3E9AB7DA-DA65-C44B-AD8B-EC667B6D1886}" destId="{A9FFB642-A4B0-3345-9136-E22633697E0E}" srcOrd="2" destOrd="0" presId="urn:microsoft.com/office/officeart/2005/8/layout/hProcess11"/>
    <dgm:cxn modelId="{3ACD64DB-C174-D94F-BBB5-DBC6CEFDA445}" type="presParOf" srcId="{69E4C19B-89A0-1446-8FDD-1888169EF13C}" destId="{6A0B807C-E971-0448-9AA8-2085EDE58751}" srcOrd="9" destOrd="0" presId="urn:microsoft.com/office/officeart/2005/8/layout/hProcess11"/>
    <dgm:cxn modelId="{2E123213-6237-2041-84A6-1CB3FA16E474}" type="presParOf" srcId="{69E4C19B-89A0-1446-8FDD-1888169EF13C}" destId="{A8640FD8-006F-BA40-AF49-12BC3788CF78}" srcOrd="10" destOrd="0" presId="urn:microsoft.com/office/officeart/2005/8/layout/hProcess11"/>
    <dgm:cxn modelId="{BD0B12ED-EFB8-EF42-AB40-F3B7C6CF03FB}" type="presParOf" srcId="{A8640FD8-006F-BA40-AF49-12BC3788CF78}" destId="{4C89E966-E61B-684B-9ACE-CDD960F9829E}" srcOrd="0" destOrd="0" presId="urn:microsoft.com/office/officeart/2005/8/layout/hProcess11"/>
    <dgm:cxn modelId="{DEF53858-CFA5-1940-8F59-1646BDF4718B}" type="presParOf" srcId="{A8640FD8-006F-BA40-AF49-12BC3788CF78}" destId="{0B7979CE-FB31-3342-BA4D-09A41942E313}" srcOrd="1" destOrd="0" presId="urn:microsoft.com/office/officeart/2005/8/layout/hProcess11"/>
    <dgm:cxn modelId="{2687D48F-7632-AA4E-8F33-BE1833E433E1}" type="presParOf" srcId="{A8640FD8-006F-BA40-AF49-12BC3788CF78}" destId="{08FD7736-354C-434A-81F3-A71A5EB86F4B}" srcOrd="2" destOrd="0" presId="urn:microsoft.com/office/officeart/2005/8/layout/hProcess11"/>
    <dgm:cxn modelId="{7C295CC4-27EF-3B4E-9A06-809343410C91}" type="presParOf" srcId="{69E4C19B-89A0-1446-8FDD-1888169EF13C}" destId="{AB723BA4-8A15-054F-B354-1CBDD52D74F5}" srcOrd="11" destOrd="0" presId="urn:microsoft.com/office/officeart/2005/8/layout/hProcess11"/>
    <dgm:cxn modelId="{02BF90B6-F12C-9F46-A92E-0ED971E4263C}" type="presParOf" srcId="{69E4C19B-89A0-1446-8FDD-1888169EF13C}" destId="{67A738D1-4AD8-154E-BDA8-1389FD7EF7FE}" srcOrd="12" destOrd="0" presId="urn:microsoft.com/office/officeart/2005/8/layout/hProcess11"/>
    <dgm:cxn modelId="{D1C563D9-5AB2-2A46-AF8C-803F43136A3D}" type="presParOf" srcId="{67A738D1-4AD8-154E-BDA8-1389FD7EF7FE}" destId="{E06353E3-123E-9245-8F63-F28C6D913590}" srcOrd="0" destOrd="0" presId="urn:microsoft.com/office/officeart/2005/8/layout/hProcess11"/>
    <dgm:cxn modelId="{94A84B0D-2DBF-A64E-971E-3213F49F685E}" type="presParOf" srcId="{67A738D1-4AD8-154E-BDA8-1389FD7EF7FE}" destId="{64BB239D-3901-954D-BD5D-56F478C1F6E8}" srcOrd="1" destOrd="0" presId="urn:microsoft.com/office/officeart/2005/8/layout/hProcess11"/>
    <dgm:cxn modelId="{6A020067-4747-E345-ACC1-CFBD35E04987}" type="presParOf" srcId="{67A738D1-4AD8-154E-BDA8-1389FD7EF7FE}" destId="{268066AD-C111-2840-9BD6-BAC62EE04FE2}" srcOrd="2" destOrd="0" presId="urn:microsoft.com/office/officeart/2005/8/layout/hProcess11"/>
    <dgm:cxn modelId="{13B7CFD1-65CC-6642-9613-BEE30D9D3D31}" type="presParOf" srcId="{69E4C19B-89A0-1446-8FDD-1888169EF13C}" destId="{CC4742BE-AA0E-A549-B514-29F8CF3F2397}" srcOrd="13" destOrd="0" presId="urn:microsoft.com/office/officeart/2005/8/layout/hProcess11"/>
    <dgm:cxn modelId="{81FC14C2-3FBF-DC49-A70C-E64C1A557726}" type="presParOf" srcId="{69E4C19B-89A0-1446-8FDD-1888169EF13C}" destId="{5199E28F-3F59-C644-9ED9-99D4CD2A86C7}" srcOrd="14" destOrd="0" presId="urn:microsoft.com/office/officeart/2005/8/layout/hProcess11"/>
    <dgm:cxn modelId="{18E85EBA-31B6-1249-AC01-5897A3A7AAA3}" type="presParOf" srcId="{5199E28F-3F59-C644-9ED9-99D4CD2A86C7}" destId="{AAB3224F-CA81-0447-BCD4-F51F0B14997B}" srcOrd="0" destOrd="0" presId="urn:microsoft.com/office/officeart/2005/8/layout/hProcess11"/>
    <dgm:cxn modelId="{E92DC8C3-FCF8-A248-A690-B0FD5B72E173}" type="presParOf" srcId="{5199E28F-3F59-C644-9ED9-99D4CD2A86C7}" destId="{DE45DB7C-1C91-C546-A7DB-A2C648776258}" srcOrd="1" destOrd="0" presId="urn:microsoft.com/office/officeart/2005/8/layout/hProcess11"/>
    <dgm:cxn modelId="{BB883E06-3776-D946-83C3-C891D3D5B939}" type="presParOf" srcId="{5199E28F-3F59-C644-9ED9-99D4CD2A86C7}" destId="{A92FC556-3A07-C14D-B443-C555AB607806}" srcOrd="2" destOrd="0" presId="urn:microsoft.com/office/officeart/2005/8/layout/hProcess11"/>
    <dgm:cxn modelId="{E4F27F04-9A83-5D43-8CFF-757C062EA2B8}" type="presParOf" srcId="{69E4C19B-89A0-1446-8FDD-1888169EF13C}" destId="{1BAB4AE4-951F-6D4A-9E01-E6E5A1DC836C}" srcOrd="15" destOrd="0" presId="urn:microsoft.com/office/officeart/2005/8/layout/hProcess11"/>
    <dgm:cxn modelId="{529F9254-ABBC-FB48-AF86-2C40D82D116B}" type="presParOf" srcId="{69E4C19B-89A0-1446-8FDD-1888169EF13C}" destId="{CD69044A-375F-EE4E-8C0A-834541CE4C97}" srcOrd="16" destOrd="0" presId="urn:microsoft.com/office/officeart/2005/8/layout/hProcess11"/>
    <dgm:cxn modelId="{E9725144-FC16-3A4B-BE33-18EDB1DB0FA4}" type="presParOf" srcId="{CD69044A-375F-EE4E-8C0A-834541CE4C97}" destId="{400A8A59-0A3D-1A4C-852A-71CB129BA5CC}" srcOrd="0" destOrd="0" presId="urn:microsoft.com/office/officeart/2005/8/layout/hProcess11"/>
    <dgm:cxn modelId="{EB9B429D-B667-FE48-BF2C-E04A1B19CD80}" type="presParOf" srcId="{CD69044A-375F-EE4E-8C0A-834541CE4C97}" destId="{50764F9F-2AC7-0E41-8799-863632763332}" srcOrd="1" destOrd="0" presId="urn:microsoft.com/office/officeart/2005/8/layout/hProcess11"/>
    <dgm:cxn modelId="{5DDB35C0-2440-B344-858E-5F366000DCC9}" type="presParOf" srcId="{CD69044A-375F-EE4E-8C0A-834541CE4C97}" destId="{03E8DBCB-4C26-EC4D-8B10-E63860DBAE48}" srcOrd="2" destOrd="0" presId="urn:microsoft.com/office/officeart/2005/8/layout/hProcess11"/>
    <dgm:cxn modelId="{70C9B9DC-59FE-9648-AD36-9A90ADCFA21D}" type="presParOf" srcId="{69E4C19B-89A0-1446-8FDD-1888169EF13C}" destId="{F410280B-6743-C745-9F29-7DEC12C35B44}" srcOrd="17" destOrd="0" presId="urn:microsoft.com/office/officeart/2005/8/layout/hProcess11"/>
    <dgm:cxn modelId="{CC9A0D65-7ECC-BF48-9E9B-984D4400A50C}" type="presParOf" srcId="{69E4C19B-89A0-1446-8FDD-1888169EF13C}" destId="{EB7AF480-05FE-4545-A9D2-BE29D2890478}" srcOrd="18" destOrd="0" presId="urn:microsoft.com/office/officeart/2005/8/layout/hProcess11"/>
    <dgm:cxn modelId="{81AED2F6-0760-0540-A707-572F609BC26C}" type="presParOf" srcId="{EB7AF480-05FE-4545-A9D2-BE29D2890478}" destId="{7468C0D4-6AA2-5642-A2A6-50F3BE782236}" srcOrd="0" destOrd="0" presId="urn:microsoft.com/office/officeart/2005/8/layout/hProcess11"/>
    <dgm:cxn modelId="{27A9FFEB-CE01-1E49-8851-6162D94DD28D}" type="presParOf" srcId="{EB7AF480-05FE-4545-A9D2-BE29D2890478}" destId="{14FB8900-ECAD-EF49-85A9-B8CBE3EA0556}" srcOrd="1" destOrd="0" presId="urn:microsoft.com/office/officeart/2005/8/layout/hProcess11"/>
    <dgm:cxn modelId="{E243EBAE-3C21-3F43-81F6-FE8D83C50D41}" type="presParOf" srcId="{EB7AF480-05FE-4545-A9D2-BE29D2890478}" destId="{194EF919-F49F-3F43-A597-8122C8A9E3D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1DA2-A910-DE4A-B78C-3743E9CA7EC4}">
      <dsp:nvSpPr>
        <dsp:cNvPr id="0" name=""/>
        <dsp:cNvSpPr/>
      </dsp:nvSpPr>
      <dsp:spPr>
        <a:xfrm>
          <a:off x="0" y="1305401"/>
          <a:ext cx="11845636"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D9683-DD4C-094C-9465-984844920CAA}">
      <dsp:nvSpPr>
        <dsp:cNvPr id="0" name=""/>
        <dsp:cNvSpPr/>
      </dsp:nvSpPr>
      <dsp:spPr>
        <a:xfrm>
          <a:off x="6279"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2011</a:t>
          </a:r>
        </a:p>
        <a:p>
          <a:pPr lvl="0" algn="ctr" defTabSz="711200">
            <a:lnSpc>
              <a:spcPct val="90000"/>
            </a:lnSpc>
            <a:spcBef>
              <a:spcPct val="0"/>
            </a:spcBef>
            <a:spcAft>
              <a:spcPct val="35000"/>
            </a:spcAft>
          </a:pPr>
          <a:r>
            <a:rPr lang="en-US" sz="1600" kern="1200" dirty="0" smtClean="0"/>
            <a:t>(1</a:t>
          </a:r>
          <a:r>
            <a:rPr lang="en-US" sz="1600" kern="1200" baseline="30000" dirty="0" smtClean="0"/>
            <a:t>st</a:t>
          </a:r>
          <a:r>
            <a:rPr lang="en-US" sz="1600" kern="1200" baseline="0" dirty="0" smtClean="0"/>
            <a:t> year)</a:t>
          </a:r>
          <a:endParaRPr lang="en-US" sz="1600" kern="1200" dirty="0"/>
        </a:p>
      </dsp:txBody>
      <dsp:txXfrm>
        <a:off x="6279" y="0"/>
        <a:ext cx="1018996" cy="1740535"/>
      </dsp:txXfrm>
    </dsp:sp>
    <dsp:sp modelId="{D2EAE743-7C7C-1B4C-B83C-BCB7EBE39B70}">
      <dsp:nvSpPr>
        <dsp:cNvPr id="0" name=""/>
        <dsp:cNvSpPr/>
      </dsp:nvSpPr>
      <dsp:spPr>
        <a:xfrm>
          <a:off x="298210"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EE630C0-5FCB-4444-9306-91ADB66156E3}">
      <dsp:nvSpPr>
        <dsp:cNvPr id="0" name=""/>
        <dsp:cNvSpPr/>
      </dsp:nvSpPr>
      <dsp:spPr>
        <a:xfrm>
          <a:off x="1076225"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2012</a:t>
          </a:r>
          <a:endParaRPr lang="en-US" sz="1600" kern="1200" dirty="0"/>
        </a:p>
      </dsp:txBody>
      <dsp:txXfrm>
        <a:off x="1076225" y="2610802"/>
        <a:ext cx="1018996" cy="1740535"/>
      </dsp:txXfrm>
    </dsp:sp>
    <dsp:sp modelId="{542C7E9B-DC2E-BB49-AF99-75970840B502}">
      <dsp:nvSpPr>
        <dsp:cNvPr id="0" name=""/>
        <dsp:cNvSpPr/>
      </dsp:nvSpPr>
      <dsp:spPr>
        <a:xfrm>
          <a:off x="136815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E939166-6B7F-0441-BD5D-1EA8E9934B37}">
      <dsp:nvSpPr>
        <dsp:cNvPr id="0" name=""/>
        <dsp:cNvSpPr/>
      </dsp:nvSpPr>
      <dsp:spPr>
        <a:xfrm>
          <a:off x="2146171"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2012</a:t>
          </a:r>
        </a:p>
        <a:p>
          <a:pPr lvl="0" algn="ctr" defTabSz="711200">
            <a:lnSpc>
              <a:spcPct val="90000"/>
            </a:lnSpc>
            <a:spcBef>
              <a:spcPct val="0"/>
            </a:spcBef>
            <a:spcAft>
              <a:spcPct val="35000"/>
            </a:spcAft>
          </a:pPr>
          <a:r>
            <a:rPr lang="en-US" sz="1600" kern="1200" dirty="0" smtClean="0"/>
            <a:t>(2</a:t>
          </a:r>
          <a:r>
            <a:rPr lang="en-US" sz="1600" kern="1200" baseline="30000" dirty="0" smtClean="0"/>
            <a:t>nd</a:t>
          </a:r>
          <a:r>
            <a:rPr lang="en-US" sz="1600" kern="1200" dirty="0" smtClean="0"/>
            <a:t> year)</a:t>
          </a:r>
          <a:endParaRPr lang="en-US" sz="1600" kern="1200" dirty="0"/>
        </a:p>
      </dsp:txBody>
      <dsp:txXfrm>
        <a:off x="2146171" y="0"/>
        <a:ext cx="1018996" cy="1740535"/>
      </dsp:txXfrm>
    </dsp:sp>
    <dsp:sp modelId="{ECD29047-C88C-704A-9F76-E0465EA4EE79}">
      <dsp:nvSpPr>
        <dsp:cNvPr id="0" name=""/>
        <dsp:cNvSpPr/>
      </dsp:nvSpPr>
      <dsp:spPr>
        <a:xfrm>
          <a:off x="2438103"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5B88A15-4832-6B40-888A-DDA5402ADE47}">
      <dsp:nvSpPr>
        <dsp:cNvPr id="0" name=""/>
        <dsp:cNvSpPr/>
      </dsp:nvSpPr>
      <dsp:spPr>
        <a:xfrm>
          <a:off x="3216118"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2013</a:t>
          </a:r>
          <a:endParaRPr lang="en-US" sz="1600" kern="1200" dirty="0"/>
        </a:p>
      </dsp:txBody>
      <dsp:txXfrm>
        <a:off x="3216118" y="2610802"/>
        <a:ext cx="1018996" cy="1740535"/>
      </dsp:txXfrm>
    </dsp:sp>
    <dsp:sp modelId="{C0ABAF4A-5036-5740-9B02-8CE4FA4BC4A4}">
      <dsp:nvSpPr>
        <dsp:cNvPr id="0" name=""/>
        <dsp:cNvSpPr/>
      </dsp:nvSpPr>
      <dsp:spPr>
        <a:xfrm>
          <a:off x="3508049"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A648200-5AE9-6843-9452-E7AE2E4ADC28}">
      <dsp:nvSpPr>
        <dsp:cNvPr id="0" name=""/>
        <dsp:cNvSpPr/>
      </dsp:nvSpPr>
      <dsp:spPr>
        <a:xfrm>
          <a:off x="4286064"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2013</a:t>
          </a:r>
        </a:p>
        <a:p>
          <a:pPr lvl="0" algn="ctr" defTabSz="711200">
            <a:lnSpc>
              <a:spcPct val="90000"/>
            </a:lnSpc>
            <a:spcBef>
              <a:spcPct val="0"/>
            </a:spcBef>
            <a:spcAft>
              <a:spcPct val="35000"/>
            </a:spcAft>
          </a:pPr>
          <a:r>
            <a:rPr lang="en-US" sz="1600" kern="1200" dirty="0" smtClean="0"/>
            <a:t>(3</a:t>
          </a:r>
          <a:r>
            <a:rPr lang="en-US" sz="1600" kern="1200" baseline="30000" dirty="0" smtClean="0"/>
            <a:t>rd</a:t>
          </a:r>
          <a:r>
            <a:rPr lang="en-US" sz="1600" kern="1200" dirty="0" smtClean="0"/>
            <a:t> year)</a:t>
          </a:r>
          <a:endParaRPr lang="en-US" sz="1600" kern="1200" dirty="0"/>
        </a:p>
      </dsp:txBody>
      <dsp:txXfrm>
        <a:off x="4286064" y="0"/>
        <a:ext cx="1018996" cy="1740535"/>
      </dsp:txXfrm>
    </dsp:sp>
    <dsp:sp modelId="{A64B2C26-5E6A-C741-849D-5AD203BA27DE}">
      <dsp:nvSpPr>
        <dsp:cNvPr id="0" name=""/>
        <dsp:cNvSpPr/>
      </dsp:nvSpPr>
      <dsp:spPr>
        <a:xfrm>
          <a:off x="4577996"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C89E966-E61B-684B-9ACE-CDD960F9829E}">
      <dsp:nvSpPr>
        <dsp:cNvPr id="0" name=""/>
        <dsp:cNvSpPr/>
      </dsp:nvSpPr>
      <dsp:spPr>
        <a:xfrm>
          <a:off x="5356011"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2014</a:t>
          </a:r>
          <a:endParaRPr lang="en-US" sz="1600" kern="1200" dirty="0"/>
        </a:p>
      </dsp:txBody>
      <dsp:txXfrm>
        <a:off x="5356011" y="2610802"/>
        <a:ext cx="1018996" cy="1740535"/>
      </dsp:txXfrm>
    </dsp:sp>
    <dsp:sp modelId="{0B7979CE-FB31-3342-BA4D-09A41942E313}">
      <dsp:nvSpPr>
        <dsp:cNvPr id="0" name=""/>
        <dsp:cNvSpPr/>
      </dsp:nvSpPr>
      <dsp:spPr>
        <a:xfrm>
          <a:off x="5647942"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06353E3-123E-9245-8F63-F28C6D913590}">
      <dsp:nvSpPr>
        <dsp:cNvPr id="0" name=""/>
        <dsp:cNvSpPr/>
      </dsp:nvSpPr>
      <dsp:spPr>
        <a:xfrm>
          <a:off x="6425957"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2014</a:t>
          </a:r>
        </a:p>
        <a:p>
          <a:pPr lvl="0" algn="ctr" defTabSz="711200">
            <a:lnSpc>
              <a:spcPct val="90000"/>
            </a:lnSpc>
            <a:spcBef>
              <a:spcPct val="0"/>
            </a:spcBef>
            <a:spcAft>
              <a:spcPct val="35000"/>
            </a:spcAft>
          </a:pPr>
          <a:r>
            <a:rPr lang="en-US" sz="1600" kern="1200" dirty="0" smtClean="0"/>
            <a:t>(4</a:t>
          </a:r>
          <a:r>
            <a:rPr lang="en-US" sz="1600" kern="1200" baseline="30000" dirty="0" smtClean="0"/>
            <a:t>th</a:t>
          </a:r>
          <a:r>
            <a:rPr lang="en-US" sz="1600" kern="1200" dirty="0" smtClean="0"/>
            <a:t> year)</a:t>
          </a:r>
          <a:endParaRPr lang="en-US" sz="1600" kern="1200" dirty="0"/>
        </a:p>
      </dsp:txBody>
      <dsp:txXfrm>
        <a:off x="6425957" y="0"/>
        <a:ext cx="1018996" cy="1740535"/>
      </dsp:txXfrm>
    </dsp:sp>
    <dsp:sp modelId="{64BB239D-3901-954D-BD5D-56F478C1F6E8}">
      <dsp:nvSpPr>
        <dsp:cNvPr id="0" name=""/>
        <dsp:cNvSpPr/>
      </dsp:nvSpPr>
      <dsp:spPr>
        <a:xfrm>
          <a:off x="6717888"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AB3224F-CA81-0447-BCD4-F51F0B14997B}">
      <dsp:nvSpPr>
        <dsp:cNvPr id="0" name=""/>
        <dsp:cNvSpPr/>
      </dsp:nvSpPr>
      <dsp:spPr>
        <a:xfrm>
          <a:off x="7495903"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2015</a:t>
          </a:r>
          <a:endParaRPr lang="en-US" sz="1600" kern="1200" dirty="0"/>
        </a:p>
      </dsp:txBody>
      <dsp:txXfrm>
        <a:off x="7495903" y="2610802"/>
        <a:ext cx="1018996" cy="1740535"/>
      </dsp:txXfrm>
    </dsp:sp>
    <dsp:sp modelId="{DE45DB7C-1C91-C546-A7DB-A2C648776258}">
      <dsp:nvSpPr>
        <dsp:cNvPr id="0" name=""/>
        <dsp:cNvSpPr/>
      </dsp:nvSpPr>
      <dsp:spPr>
        <a:xfrm>
          <a:off x="7787835"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0A8A59-0A3D-1A4C-852A-71CB129BA5CC}">
      <dsp:nvSpPr>
        <dsp:cNvPr id="0" name=""/>
        <dsp:cNvSpPr/>
      </dsp:nvSpPr>
      <dsp:spPr>
        <a:xfrm>
          <a:off x="8565850"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2015</a:t>
          </a:r>
        </a:p>
        <a:p>
          <a:pPr lvl="0" algn="ctr" defTabSz="711200">
            <a:lnSpc>
              <a:spcPct val="90000"/>
            </a:lnSpc>
            <a:spcBef>
              <a:spcPct val="0"/>
            </a:spcBef>
            <a:spcAft>
              <a:spcPct val="35000"/>
            </a:spcAft>
          </a:pPr>
          <a:r>
            <a:rPr lang="en-US" sz="1600" kern="1200" dirty="0" smtClean="0"/>
            <a:t>(5</a:t>
          </a:r>
          <a:r>
            <a:rPr lang="en-US" sz="1600" kern="1200" baseline="30000" dirty="0" smtClean="0"/>
            <a:t>th</a:t>
          </a:r>
          <a:r>
            <a:rPr lang="en-US" sz="1600" kern="1200" dirty="0" smtClean="0"/>
            <a:t> year)</a:t>
          </a:r>
          <a:endParaRPr lang="en-US" sz="1600" kern="1200" dirty="0"/>
        </a:p>
      </dsp:txBody>
      <dsp:txXfrm>
        <a:off x="8565850" y="0"/>
        <a:ext cx="1018996" cy="1740535"/>
      </dsp:txXfrm>
    </dsp:sp>
    <dsp:sp modelId="{50764F9F-2AC7-0E41-8799-863632763332}">
      <dsp:nvSpPr>
        <dsp:cNvPr id="0" name=""/>
        <dsp:cNvSpPr/>
      </dsp:nvSpPr>
      <dsp:spPr>
        <a:xfrm>
          <a:off x="8857781"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68C0D4-6AA2-5642-A2A6-50F3BE782236}">
      <dsp:nvSpPr>
        <dsp:cNvPr id="0" name=""/>
        <dsp:cNvSpPr/>
      </dsp:nvSpPr>
      <dsp:spPr>
        <a:xfrm>
          <a:off x="9635796"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l" defTabSz="844550">
            <a:lnSpc>
              <a:spcPct val="90000"/>
            </a:lnSpc>
            <a:spcBef>
              <a:spcPct val="0"/>
            </a:spcBef>
            <a:spcAft>
              <a:spcPct val="35000"/>
            </a:spcAft>
          </a:pPr>
          <a:r>
            <a:rPr lang="en-US" sz="1600" kern="1200" baseline="0" dirty="0" smtClean="0"/>
            <a:t>Spring 2016</a:t>
          </a:r>
        </a:p>
        <a:p>
          <a:pPr lvl="0" algn="l" defTabSz="844550">
            <a:lnSpc>
              <a:spcPct val="90000"/>
            </a:lnSpc>
            <a:spcBef>
              <a:spcPct val="0"/>
            </a:spcBef>
            <a:spcAft>
              <a:spcPct val="35000"/>
            </a:spcAft>
          </a:pPr>
          <a:endParaRPr lang="en-US" sz="1600" kern="1200" dirty="0" smtClean="0"/>
        </a:p>
      </dsp:txBody>
      <dsp:txXfrm>
        <a:off x="9635796" y="2610802"/>
        <a:ext cx="1018996" cy="1740535"/>
      </dsp:txXfrm>
    </dsp:sp>
    <dsp:sp modelId="{14FB8900-ECAD-EF49-85A9-B8CBE3EA0556}">
      <dsp:nvSpPr>
        <dsp:cNvPr id="0" name=""/>
        <dsp:cNvSpPr/>
      </dsp:nvSpPr>
      <dsp:spPr>
        <a:xfrm>
          <a:off x="992772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8DA13E-22A7-A249-AF8E-47D30D381450}" type="datetimeFigureOut">
              <a:rPr lang="en-US" smtClean="0"/>
              <a:t>2/28/16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03C9A51-5047-B941-A90B-A35E989AE5A9}" type="slidenum">
              <a:rPr lang="en-US" smtClean="0"/>
              <a:t>‹#›</a:t>
            </a:fld>
            <a:endParaRPr lang="en-US"/>
          </a:p>
        </p:txBody>
      </p:sp>
    </p:spTree>
    <p:extLst>
      <p:ext uri="{BB962C8B-B14F-4D97-AF65-F5344CB8AC3E}">
        <p14:creationId xmlns:p14="http://schemas.microsoft.com/office/powerpoint/2010/main" val="11942958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D6356-66F7-6E4A-9F70-48A7180D0638}" type="datetimeFigureOut">
              <a:rPr lang="en-US" smtClean="0"/>
              <a:t>2/28/16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B08FA-5074-2E48-91F9-963DD7E847B1}" type="slidenum">
              <a:rPr lang="en-US" smtClean="0"/>
              <a:t>‹#›</a:t>
            </a:fld>
            <a:endParaRPr lang="en-US" dirty="0"/>
          </a:p>
        </p:txBody>
      </p:sp>
    </p:spTree>
    <p:extLst>
      <p:ext uri="{BB962C8B-B14F-4D97-AF65-F5344CB8AC3E}">
        <p14:creationId xmlns:p14="http://schemas.microsoft.com/office/powerpoint/2010/main" val="98397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a:t>
            </a:r>
            <a:r>
              <a:rPr lang="en-US" baseline="0" dirty="0" smtClean="0"/>
              <a:t>everyone, Thank you for coming for my presentation today.</a:t>
            </a:r>
          </a:p>
          <a:p>
            <a:r>
              <a:rPr lang="en-US" baseline="0" dirty="0" smtClean="0"/>
              <a:t>My name is Kyeongan Kwon. However, I go by Karl. </a:t>
            </a:r>
          </a:p>
          <a:p>
            <a:endParaRPr lang="en-US" baseline="0" dirty="0" smtClean="0"/>
          </a:p>
          <a:p>
            <a:r>
              <a:rPr lang="en-US" baseline="0" dirty="0" smtClean="0"/>
              <a:t>I am a 5th year PhD student in computer science at UH. I am also a member of CPL and working with Prof. Pavlidis.</a:t>
            </a:r>
          </a:p>
          <a:p>
            <a:endParaRPr lang="en-US" baseline="0" dirty="0" smtClean="0"/>
          </a:p>
          <a:p>
            <a:r>
              <a:rPr lang="en-US" baseline="0" dirty="0" smtClean="0"/>
              <a:t>Today, I am going to present my PhD proposal about data visualization for scientific careers.</a:t>
            </a:r>
          </a:p>
        </p:txBody>
      </p:sp>
      <p:sp>
        <p:nvSpPr>
          <p:cNvPr id="4" name="Slide Number Placeholder 3"/>
          <p:cNvSpPr>
            <a:spLocks noGrp="1"/>
          </p:cNvSpPr>
          <p:nvPr>
            <p:ph type="sldNum" sz="quarter" idx="10"/>
          </p:nvPr>
        </p:nvSpPr>
        <p:spPr/>
        <p:txBody>
          <a:bodyPr/>
          <a:lstStyle/>
          <a:p>
            <a:fld id="{A0AB08FA-5074-2E48-91F9-963DD7E847B1}" type="slidenum">
              <a:rPr lang="en-US" smtClean="0"/>
              <a:t>1</a:t>
            </a:fld>
            <a:endParaRPr lang="en-US" dirty="0"/>
          </a:p>
        </p:txBody>
      </p:sp>
    </p:spTree>
    <p:extLst>
      <p:ext uri="{BB962C8B-B14F-4D97-AF65-F5344CB8AC3E}">
        <p14:creationId xmlns:p14="http://schemas.microsoft.com/office/powerpoint/2010/main" val="579050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definitive scheme</a:t>
            </a:r>
            <a:r>
              <a:rPr lang="en-US" baseline="0" dirty="0" smtClean="0"/>
              <a:t> for evaluating academics.</a:t>
            </a:r>
          </a:p>
          <a:p>
            <a:endParaRPr lang="en-US" baseline="0" dirty="0" smtClean="0"/>
          </a:p>
          <a:p>
            <a:r>
              <a:rPr lang="en-US" dirty="0" smtClean="0"/>
              <a:t>Everybody</a:t>
            </a:r>
            <a:r>
              <a:rPr lang="en-US" baseline="0" dirty="0" smtClean="0"/>
              <a:t> has own ideas.</a:t>
            </a:r>
          </a:p>
          <a:p>
            <a:r>
              <a:rPr lang="en-US" baseline="0" dirty="0" smtClean="0"/>
              <a:t>Big journal is good, many cited publication is also good. </a:t>
            </a:r>
          </a:p>
          <a:p>
            <a:r>
              <a:rPr lang="en-US" baseline="0" dirty="0" smtClean="0"/>
              <a:t>This isn’t clear, how it is related to each other.</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10</a:t>
            </a:fld>
            <a:endParaRPr lang="en-US"/>
          </a:p>
        </p:txBody>
      </p:sp>
    </p:spTree>
    <p:extLst>
      <p:ext uri="{BB962C8B-B14F-4D97-AF65-F5344CB8AC3E}">
        <p14:creationId xmlns:p14="http://schemas.microsoft.com/office/powerpoint/2010/main" val="1921584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Let me tell you</a:t>
            </a:r>
            <a:r>
              <a:rPr lang="ko-KR" altLang="en-US" dirty="0" smtClean="0"/>
              <a:t> </a:t>
            </a:r>
            <a:r>
              <a:rPr lang="en-US" altLang="ko-KR" dirty="0" smtClean="0"/>
              <a:t>how I</a:t>
            </a:r>
            <a:r>
              <a:rPr lang="en-US" altLang="ko-KR" baseline="0" dirty="0" smtClean="0"/>
              <a:t> structured this visual abstract based on three design principles.</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altLang="ko-KR" baseline="0" dirty="0" smtClean="0"/>
              <a:t>I will consider product parts.</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altLang="ko-KR" baseline="0"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altLang="ko-KR" baseline="0" dirty="0" smtClean="0"/>
              <a:t>Pre – time distinguished published. How famous’ places where you published.</a:t>
            </a:r>
            <a:endParaRPr lang="en-US"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Post – what</a:t>
            </a:r>
            <a:r>
              <a:rPr lang="en-US" baseline="0" dirty="0" smtClean="0"/>
              <a:t> happened after you published.</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baseline="0" dirty="0" smtClean="0"/>
              <a:t>How do I represent to pre-production merit </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impact of the intellectual products</a:t>
            </a:r>
          </a:p>
          <a:p>
            <a:pPr marL="0" indent="0">
              <a:buFont typeface="+mj-lt"/>
              <a:buNone/>
            </a:pPr>
            <a:r>
              <a:rPr lang="en-US" dirty="0" smtClean="0"/>
              <a:t>prestige of the venues where intellectual products appear</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funding that enables intellectual production</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Why impact on the vertical scale is not a Impact Factor but citation because of the fixed scale of Impact Factor (1-60), citations could reach 100,000</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indent="0">
              <a:buFont typeface="+mj-lt"/>
              <a:buNone/>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11</a:t>
            </a:fld>
            <a:endParaRPr lang="en-US"/>
          </a:p>
        </p:txBody>
      </p:sp>
    </p:spTree>
    <p:extLst>
      <p:ext uri="{BB962C8B-B14F-4D97-AF65-F5344CB8AC3E}">
        <p14:creationId xmlns:p14="http://schemas.microsoft.com/office/powerpoint/2010/main" val="1028514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have three</a:t>
            </a:r>
            <a:r>
              <a:rPr lang="en-US" baseline="0" dirty="0" smtClean="0"/>
              <a:t> figures of the same scholar in order to see the difference.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Google Scholar Profile. Only bar chart ; publication list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Curriculum Vitae, </a:t>
            </a:r>
            <a:r>
              <a:rPr lang="en-US" sz="1200" kern="1200" dirty="0" smtClean="0">
                <a:solidFill>
                  <a:schemeClr val="tx1"/>
                </a:solidFill>
                <a:latin typeface="+mn-lt"/>
                <a:ea typeface="+mn-ea"/>
                <a:cs typeface="+mn-cs"/>
              </a:rPr>
              <a:t>a brief account of a person's education, qualifications, and previous experience.</a:t>
            </a:r>
            <a:r>
              <a:rPr lang="en-US" sz="1200" kern="1200" baseline="0" dirty="0" smtClean="0">
                <a:solidFill>
                  <a:schemeClr val="tx1"/>
                </a:solidFill>
                <a:latin typeface="+mn-lt"/>
                <a:ea typeface="+mn-ea"/>
                <a:cs typeface="+mn-cs"/>
              </a:rPr>
              <a:t> It is</a:t>
            </a:r>
            <a:r>
              <a:rPr lang="en-US" baseline="0" dirty="0" smtClean="0"/>
              <a:t> still very popular. However, user needs to make themselves as PDF and always need to update it whenever new publications appeared.</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I want to ask you what these are missing?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One when is the first and least publication they are published.</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Another is you have no idea that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12</a:t>
            </a:fld>
            <a:endParaRPr lang="en-US"/>
          </a:p>
        </p:txBody>
      </p:sp>
    </p:spTree>
    <p:extLst>
      <p:ext uri="{BB962C8B-B14F-4D97-AF65-F5344CB8AC3E}">
        <p14:creationId xmlns:p14="http://schemas.microsoft.com/office/powerpoint/2010/main" val="1647712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Professor of Biochemistry, NYU School of Medicine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smtClean="0">
                <a:solidFill>
                  <a:schemeClr val="tx1"/>
                </a:solidFill>
                <a:effectLst/>
                <a:latin typeface="+mn-lt"/>
                <a:ea typeface="+mn-ea"/>
                <a:cs typeface="+mn-cs"/>
              </a:rPr>
              <a:t>https://</a:t>
            </a:r>
            <a:r>
              <a:rPr lang="en-US" sz="1200" b="0" i="0" kern="1200" dirty="0" err="1" smtClean="0">
                <a:solidFill>
                  <a:schemeClr val="tx1"/>
                </a:solidFill>
                <a:effectLst/>
                <a:latin typeface="+mn-lt"/>
                <a:ea typeface="+mn-ea"/>
                <a:cs typeface="+mn-cs"/>
              </a:rPr>
              <a:t>scholar.google.com</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citations?user</a:t>
            </a:r>
            <a:r>
              <a:rPr lang="en-US" sz="1200" b="0" i="0" kern="1200" dirty="0" smtClean="0">
                <a:solidFill>
                  <a:schemeClr val="tx1"/>
                </a:solidFill>
                <a:effectLst/>
                <a:latin typeface="+mn-lt"/>
                <a:ea typeface="+mn-ea"/>
                <a:cs typeface="+mn-cs"/>
              </a:rPr>
              <a:t>=nFuH4MMAAAAJ&amp;hl=</a:t>
            </a:r>
            <a:r>
              <a:rPr lang="en-US" sz="1200" b="0" i="0" kern="1200" dirty="0" err="1" smtClean="0">
                <a:solidFill>
                  <a:schemeClr val="tx1"/>
                </a:solidFill>
                <a:effectLst/>
                <a:latin typeface="+mn-lt"/>
                <a:ea typeface="+mn-ea"/>
                <a:cs typeface="+mn-cs"/>
              </a:rPr>
              <a:t>en&amp;oe</a:t>
            </a:r>
            <a:r>
              <a:rPr lang="en-US" sz="1200" b="0" i="0" kern="1200" dirty="0" smtClean="0">
                <a:solidFill>
                  <a:schemeClr val="tx1"/>
                </a:solidFill>
                <a:effectLst/>
                <a:latin typeface="+mn-lt"/>
                <a:ea typeface="+mn-ea"/>
                <a:cs typeface="+mn-cs"/>
              </a:rPr>
              <a:t>=ASCII</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one result of a scholar who have about 300 publications includes all Journal/ Conference and Patents.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easy to identify what type of publication powers the individual’s scholarship - a correlate of disciplinary culture.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13</a:t>
            </a:fld>
            <a:endParaRPr lang="en-US"/>
          </a:p>
        </p:txBody>
      </p:sp>
    </p:spTree>
    <p:extLst>
      <p:ext uri="{BB962C8B-B14F-4D97-AF65-F5344CB8AC3E}">
        <p14:creationId xmlns:p14="http://schemas.microsoft.com/office/powerpoint/2010/main" val="409272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Differentiate different</a:t>
            </a:r>
            <a:r>
              <a:rPr lang="en-US" sz="1200" kern="1200" baseline="0" dirty="0" smtClean="0">
                <a:solidFill>
                  <a:schemeClr val="tx1"/>
                </a:solidFill>
                <a:effectLst/>
                <a:latin typeface="+mn-lt"/>
                <a:ea typeface="+mn-ea"/>
                <a:cs typeface="+mn-cs"/>
              </a:rPr>
              <a:t> prestige</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Journal has little different prestige because it has only </a:t>
            </a:r>
            <a:r>
              <a:rPr lang="en-US" sz="1200" kern="1200" dirty="0" smtClean="0">
                <a:solidFill>
                  <a:schemeClr val="tx1"/>
                </a:solidFill>
                <a:effectLst/>
                <a:latin typeface="+mn-lt"/>
                <a:ea typeface="+mn-ea"/>
                <a:cs typeface="+mn-cs"/>
              </a:rPr>
              <a:t>a widely accepted ranking system</a:t>
            </a:r>
            <a:r>
              <a:rPr lang="en-US" sz="1200" kern="1200" baseline="0" dirty="0" smtClean="0">
                <a:solidFill>
                  <a:schemeClr val="tx1"/>
                </a:solidFill>
                <a:effectLst/>
                <a:latin typeface="+mn-lt"/>
                <a:ea typeface="+mn-ea"/>
                <a:cs typeface="+mn-cs"/>
              </a:rPr>
              <a:t> that is </a:t>
            </a:r>
            <a:r>
              <a:rPr lang="en-US" sz="1200" kern="1200" dirty="0" smtClean="0">
                <a:solidFill>
                  <a:schemeClr val="tx1"/>
                </a:solidFill>
                <a:effectLst/>
                <a:latin typeface="+mn-lt"/>
                <a:ea typeface="+mn-ea"/>
                <a:cs typeface="+mn-cs"/>
              </a:rPr>
              <a:t>the Journal Impact Factor (IF) List</a:t>
            </a:r>
            <a:r>
              <a:rPr lang="en-US" sz="1200" kern="1200" dirty="0" smtClean="0">
                <a:solidFill>
                  <a:schemeClr val="tx1"/>
                </a:solidFill>
                <a:effectLst/>
                <a:latin typeface="+mn-lt"/>
                <a:ea typeface="+mn-ea"/>
                <a:cs typeface="+mn-cs"/>
              </a:rPr>
              <a:t>.</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Conference has acceptance rates</a:t>
            </a:r>
            <a:r>
              <a:rPr lang="en-US" sz="1200" kern="1200" baseline="0" dirty="0" smtClean="0">
                <a:solidFill>
                  <a:schemeClr val="tx1"/>
                </a:solidFill>
                <a:effectLst/>
                <a:latin typeface="+mn-lt"/>
                <a:ea typeface="+mn-ea"/>
                <a:cs typeface="+mn-cs"/>
              </a:rPr>
              <a:t> and some general guide line to tell the rank of conferences like A+ / A. However, some has no these information.</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Patents have no this type of information.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Disk size</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How do I present this value from lower to higher IF.</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I did some data analytics for this.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Frequency of Journal published by Thomson Reuters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Four categories based on histogram analysis. I use this to commensurate the size of disk.</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chose disks to be the symbols of journal publications, as disk scaling can be done very effectively by simply varying its radius (A ∼ r2).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Specifically, after performing histogram analysis on the IFs of journal publications, we settled on four disk sizes to represent journal prestige: #1 &lt; #2 &lt; #3 &lt; #4 (Fig. 2). We found that the great majority of journal publications appear in journals with IF &lt; 2, assigning to this cohort the smallest disk size symbol, #1. These are mid- level specialized technical and scientific journals.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next IF bracket (2 ≤ IF &lt; 4) includes high quality specialized technical (e.g., IEEE Transactions) and scientific journals represented by disk #2.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third IF bracket (4 ≤ IF &lt; 16) includes very high quality science journals and specialized medical journals represented by disk #3.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top IF bracket (IF ≥ 16) includes famous general science journals (e.g., </a:t>
            </a:r>
            <a:r>
              <a:rPr lang="en-US" sz="1200" i="1" kern="1200" dirty="0" smtClean="0">
                <a:solidFill>
                  <a:schemeClr val="tx1"/>
                </a:solidFill>
                <a:effectLst/>
                <a:latin typeface="+mn-lt"/>
                <a:ea typeface="+mn-ea"/>
                <a:cs typeface="+mn-cs"/>
              </a:rPr>
              <a:t>Nature</a:t>
            </a:r>
            <a:r>
              <a:rPr lang="en-US" sz="1200" kern="1200" dirty="0" smtClean="0">
                <a:solidFill>
                  <a:schemeClr val="tx1"/>
                </a:solidFill>
                <a:effectLst/>
                <a:latin typeface="+mn-lt"/>
                <a:ea typeface="+mn-ea"/>
                <a:cs typeface="+mn-cs"/>
              </a:rPr>
              <a:t>) and top medical journals (e.g., </a:t>
            </a:r>
            <a:r>
              <a:rPr lang="en-US" sz="1200" i="1" kern="1200" dirty="0" smtClean="0">
                <a:solidFill>
                  <a:schemeClr val="tx1"/>
                </a:solidFill>
                <a:effectLst/>
                <a:latin typeface="+mn-lt"/>
                <a:ea typeface="+mn-ea"/>
                <a:cs typeface="+mn-cs"/>
              </a:rPr>
              <a:t>New England Jour- </a:t>
            </a:r>
            <a:r>
              <a:rPr lang="en-US" sz="1200" i="1" kern="1200" dirty="0" err="1" smtClean="0">
                <a:solidFill>
                  <a:schemeClr val="tx1"/>
                </a:solidFill>
                <a:effectLst/>
                <a:latin typeface="+mn-lt"/>
                <a:ea typeface="+mn-ea"/>
                <a:cs typeface="+mn-cs"/>
              </a:rPr>
              <a:t>nal</a:t>
            </a:r>
            <a:r>
              <a:rPr lang="en-US" sz="1200" i="1" kern="1200" dirty="0" smtClean="0">
                <a:solidFill>
                  <a:schemeClr val="tx1"/>
                </a:solidFill>
                <a:effectLst/>
                <a:latin typeface="+mn-lt"/>
                <a:ea typeface="+mn-ea"/>
                <a:cs typeface="+mn-cs"/>
              </a:rPr>
              <a:t> of Medicine</a:t>
            </a:r>
            <a:r>
              <a:rPr lang="en-US" sz="1200" kern="1200" dirty="0" smtClean="0">
                <a:solidFill>
                  <a:schemeClr val="tx1"/>
                </a:solidFill>
                <a:effectLst/>
                <a:latin typeface="+mn-lt"/>
                <a:ea typeface="+mn-ea"/>
                <a:cs typeface="+mn-cs"/>
              </a:rPr>
              <a:t>); they are assigned the largest disk, #4.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14</a:t>
            </a:fld>
            <a:endParaRPr lang="en-US"/>
          </a:p>
        </p:txBody>
      </p:sp>
    </p:spTree>
    <p:extLst>
      <p:ext uri="{BB962C8B-B14F-4D97-AF65-F5344CB8AC3E}">
        <p14:creationId xmlns:p14="http://schemas.microsoft.com/office/powerpoint/2010/main" val="726718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Individual SP publication plot has two different scales views to </a:t>
            </a:r>
            <a:r>
              <a:rPr lang="en-US" sz="1200" kern="1200" dirty="0" smtClean="0">
                <a:solidFill>
                  <a:schemeClr val="tx1"/>
                </a:solidFill>
                <a:effectLst/>
                <a:latin typeface="+mn-lt"/>
                <a:ea typeface="+mn-ea"/>
                <a:cs typeface="+mn-cs"/>
              </a:rPr>
              <a:t>create a standardized scale for the y-axis</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or comparison, we introduced a log10 scale for the default plot and an option to toggle to the decimal scale view. </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If you have a senior records,</a:t>
            </a:r>
            <a:r>
              <a:rPr lang="en-US" sz="1200" kern="1200" baseline="0" dirty="0" smtClean="0">
                <a:solidFill>
                  <a:schemeClr val="tx1"/>
                </a:solidFill>
                <a:effectLst/>
                <a:latin typeface="+mn-lt"/>
                <a:ea typeface="+mn-ea"/>
                <a:cs typeface="+mn-cs"/>
              </a:rPr>
              <a:t> and put it as a decimal scale, it suppress visualization.</a:t>
            </a:r>
          </a:p>
          <a:p>
            <a:r>
              <a:rPr lang="en-US" sz="1200" kern="1200" baseline="0" dirty="0" smtClean="0">
                <a:solidFill>
                  <a:schemeClr val="tx1"/>
                </a:solidFill>
                <a:effectLst/>
                <a:latin typeface="+mn-lt"/>
                <a:ea typeface="+mn-ea"/>
                <a:cs typeface="+mn-cs"/>
              </a:rPr>
              <a:t>However, junior records isn’t important because you hardly can see the difference.</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That’s why Logarithm is default. It makes the difference visibility.</a:t>
            </a:r>
            <a:endParaRPr lang="en-US" dirty="0" smtClean="0"/>
          </a:p>
          <a:p>
            <a:endParaRPr lang="en-US" baseline="0" dirty="0" smtClean="0"/>
          </a:p>
          <a:p>
            <a:r>
              <a:rPr lang="en-US" baseline="0" dirty="0" smtClean="0"/>
              <a:t>Senior record - https://</a:t>
            </a:r>
            <a:r>
              <a:rPr lang="en-US" baseline="0" dirty="0" err="1" smtClean="0"/>
              <a:t>scholar.google.com</a:t>
            </a:r>
            <a:r>
              <a:rPr lang="en-US" baseline="0" dirty="0" smtClean="0"/>
              <a:t>/</a:t>
            </a:r>
            <a:r>
              <a:rPr lang="en-US" baseline="0" dirty="0" err="1" smtClean="0"/>
              <a:t>citations?user</a:t>
            </a:r>
            <a:r>
              <a:rPr lang="en-US" baseline="0" dirty="0" smtClean="0"/>
              <a:t>=gRptb5UAAAAJ&amp;hl=</a:t>
            </a:r>
            <a:r>
              <a:rPr lang="en-US" baseline="0" dirty="0" err="1" smtClean="0"/>
              <a:t>en&amp;oe</a:t>
            </a:r>
            <a:r>
              <a:rPr lang="en-US" baseline="0" dirty="0" smtClean="0"/>
              <a:t>=ASCII (Oxford)</a:t>
            </a:r>
          </a:p>
          <a:p>
            <a:r>
              <a:rPr lang="en-US" baseline="0" dirty="0" smtClean="0"/>
              <a:t>Junior record - </a:t>
            </a:r>
            <a:r>
              <a:rPr lang="en-US" sz="1200" b="0" i="0" kern="1200" dirty="0" smtClean="0">
                <a:solidFill>
                  <a:schemeClr val="tx1"/>
                </a:solidFill>
                <a:effectLst/>
                <a:latin typeface="+mn-lt"/>
                <a:ea typeface="+mn-ea"/>
                <a:cs typeface="+mn-cs"/>
              </a:rPr>
              <a:t>Alexander V </a:t>
            </a:r>
            <a:r>
              <a:rPr lang="en-US" sz="1200" b="0" i="0" kern="1200" dirty="0" err="1" smtClean="0">
                <a:solidFill>
                  <a:schemeClr val="tx1"/>
                </a:solidFill>
                <a:effectLst/>
                <a:latin typeface="+mn-lt"/>
                <a:ea typeface="+mn-ea"/>
                <a:cs typeface="+mn-cs"/>
              </a:rPr>
              <a:t>Mamonov</a:t>
            </a:r>
            <a:r>
              <a:rPr lang="en-US" sz="1200" b="0" i="0" kern="1200" dirty="0" smtClean="0">
                <a:solidFill>
                  <a:schemeClr val="tx1"/>
                </a:solidFill>
                <a:effectLst/>
                <a:latin typeface="+mn-lt"/>
                <a:ea typeface="+mn-ea"/>
                <a:cs typeface="+mn-cs"/>
              </a:rPr>
              <a:t> -https://</a:t>
            </a:r>
            <a:r>
              <a:rPr lang="en-US" sz="1200" b="0" i="0" kern="1200" dirty="0" err="1" smtClean="0">
                <a:solidFill>
                  <a:schemeClr val="tx1"/>
                </a:solidFill>
                <a:effectLst/>
                <a:latin typeface="+mn-lt"/>
                <a:ea typeface="+mn-ea"/>
                <a:cs typeface="+mn-cs"/>
              </a:rPr>
              <a:t>scholar.google.com</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citations?user</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GJkXDKsAAAAJ&amp;hl</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en&amp;oe</a:t>
            </a:r>
            <a:r>
              <a:rPr lang="en-US" sz="1200" b="0" i="0" kern="1200" dirty="0" smtClean="0">
                <a:solidFill>
                  <a:schemeClr val="tx1"/>
                </a:solidFill>
                <a:effectLst/>
                <a:latin typeface="+mn-lt"/>
                <a:ea typeface="+mn-ea"/>
                <a:cs typeface="+mn-cs"/>
              </a:rPr>
              <a:t>=ASCII (U of H)</a:t>
            </a:r>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15</a:t>
            </a:fld>
            <a:endParaRPr lang="en-US"/>
          </a:p>
        </p:txBody>
      </p:sp>
    </p:spTree>
    <p:extLst>
      <p:ext uri="{BB962C8B-B14F-4D97-AF65-F5344CB8AC3E}">
        <p14:creationId xmlns:p14="http://schemas.microsoft.com/office/powerpoint/2010/main" val="1866055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16</a:t>
            </a:fld>
            <a:endParaRPr lang="en-US" dirty="0"/>
          </a:p>
        </p:txBody>
      </p:sp>
    </p:spTree>
    <p:extLst>
      <p:ext uri="{BB962C8B-B14F-4D97-AF65-F5344CB8AC3E}">
        <p14:creationId xmlns:p14="http://schemas.microsoft.com/office/powerpoint/2010/main" val="783091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17</a:t>
            </a:fld>
            <a:endParaRPr lang="en-US"/>
          </a:p>
        </p:txBody>
      </p:sp>
    </p:spTree>
    <p:extLst>
      <p:ext uri="{BB962C8B-B14F-4D97-AF65-F5344CB8AC3E}">
        <p14:creationId xmlns:p14="http://schemas.microsoft.com/office/powerpoint/2010/main" val="411061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Scholar Plot also depicts the NSF/NIH/NASA funding of an individual as a multiline in log</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scale </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Line Chart is proper for me to use visualizing funding data because it is commonly used like stock markets.</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18</a:t>
            </a:fld>
            <a:endParaRPr lang="en-US"/>
          </a:p>
        </p:txBody>
      </p:sp>
    </p:spTree>
    <p:extLst>
      <p:ext uri="{BB962C8B-B14F-4D97-AF65-F5344CB8AC3E}">
        <p14:creationId xmlns:p14="http://schemas.microsoft.com/office/powerpoint/2010/main" val="141724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Now I had</a:t>
            </a:r>
            <a:r>
              <a:rPr lang="en-US" baseline="0" dirty="0" smtClean="0"/>
              <a:t> a prototype.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 gave the evaluation to focus group and user study.</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19</a:t>
            </a:fld>
            <a:endParaRPr lang="en-US" dirty="0"/>
          </a:p>
        </p:txBody>
      </p:sp>
    </p:spTree>
    <p:extLst>
      <p:ext uri="{BB962C8B-B14F-4D97-AF65-F5344CB8AC3E}">
        <p14:creationId xmlns:p14="http://schemas.microsoft.com/office/powerpoint/2010/main" val="1237980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t>
            </a:r>
            <a:r>
              <a:rPr lang="en-US" baseline="0" dirty="0" smtClean="0"/>
              <a:t>is overview about the presentation. </a:t>
            </a:r>
          </a:p>
          <a:p>
            <a:endParaRPr lang="en-US" baseline="0" dirty="0" smtClean="0"/>
          </a:p>
          <a:p>
            <a:r>
              <a:rPr lang="en-US" baseline="0" dirty="0" smtClean="0"/>
              <a:t>In introduction, I am going to talk about the research problem and related work.</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a:t>
            </a:fld>
            <a:endParaRPr lang="en-US" dirty="0"/>
          </a:p>
        </p:txBody>
      </p:sp>
    </p:spTree>
    <p:extLst>
      <p:ext uri="{BB962C8B-B14F-4D97-AF65-F5344CB8AC3E}">
        <p14:creationId xmlns:p14="http://schemas.microsoft.com/office/powerpoint/2010/main" val="388088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 have two</a:t>
            </a:r>
            <a:r>
              <a:rPr lang="en-US" sz="1200" kern="1200" baseline="0" dirty="0" smtClean="0">
                <a:solidFill>
                  <a:schemeClr val="tx1"/>
                </a:solidFill>
                <a:effectLst/>
                <a:latin typeface="+mn-lt"/>
                <a:ea typeface="+mn-ea"/>
                <a:cs typeface="+mn-cs"/>
              </a:rPr>
              <a:t> evaluations</a:t>
            </a:r>
          </a:p>
          <a:p>
            <a:pPr marL="228600" indent="-228600">
              <a:buFont typeface="+mj-lt"/>
              <a:buAutoNum type="arabicPeriod"/>
            </a:pPr>
            <a:r>
              <a:rPr lang="en-US" sz="1200" kern="1200" baseline="0" dirty="0" smtClean="0">
                <a:solidFill>
                  <a:schemeClr val="tx1"/>
                </a:solidFill>
                <a:effectLst/>
                <a:latin typeface="+mn-lt"/>
                <a:ea typeface="+mn-ea"/>
                <a:cs typeface="+mn-cs"/>
              </a:rPr>
              <a:t>User study</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a:t>
            </a:r>
            <a:r>
              <a:rPr lang="en-US" sz="1200" kern="1200" dirty="0" smtClean="0">
                <a:solidFill>
                  <a:schemeClr val="tx1"/>
                </a:solidFill>
                <a:effectLst/>
                <a:latin typeface="+mn-lt"/>
                <a:ea typeface="+mn-ea"/>
                <a:cs typeface="+mn-cs"/>
              </a:rPr>
              <a:t>total of </a:t>
            </a:r>
            <a:r>
              <a:rPr lang="en-US" sz="1200" kern="1200" dirty="0" smtClean="0">
                <a:solidFill>
                  <a:schemeClr val="tx1"/>
                </a:solidFill>
                <a:effectLst/>
                <a:latin typeface="+mn-lt"/>
                <a:ea typeface="+mn-ea"/>
                <a:cs typeface="+mn-cs"/>
              </a:rPr>
              <a:t>n </a:t>
            </a:r>
            <a:r>
              <a:rPr lang="en-US" sz="1200" kern="1200" dirty="0" smtClean="0">
                <a:solidFill>
                  <a:schemeClr val="tx1"/>
                </a:solidFill>
                <a:effectLst/>
                <a:latin typeface="+mn-lt"/>
                <a:ea typeface="+mn-ea"/>
                <a:cs typeface="+mn-cs"/>
              </a:rPr>
              <a:t>= 15 participants from various natural, mathematical, and social sciences participated in the user study, which was approved by the Institutional Review Board (IRB) of the University of Houston.</a:t>
            </a:r>
          </a:p>
          <a:p>
            <a:r>
              <a:rPr lang="en-US" sz="1200" kern="1200" dirty="0" smtClean="0">
                <a:solidFill>
                  <a:schemeClr val="tx1"/>
                </a:solidFill>
                <a:effectLst/>
                <a:latin typeface="+mn-lt"/>
                <a:ea typeface="+mn-ea"/>
                <a:cs typeface="+mn-cs"/>
              </a:rPr>
              <a:t>We asked each participant to review and interact with the SP interface before completing an online survey.</a:t>
            </a:r>
          </a:p>
          <a:p>
            <a:r>
              <a:rPr lang="en-US" sz="1200" kern="1200" dirty="0" smtClean="0">
                <a:solidFill>
                  <a:schemeClr val="tx1"/>
                </a:solidFill>
                <a:effectLst/>
                <a:latin typeface="+mn-lt"/>
                <a:ea typeface="+mn-ea"/>
                <a:cs typeface="+mn-cs"/>
              </a:rPr>
              <a:t>The participants answered 10 questions on a Likert scale from 1 to 5, with 1 being strongly disagree and 5 being strongly agree. </a:t>
            </a:r>
            <a:endParaRPr lang="en-US" dirty="0" smtClean="0"/>
          </a:p>
          <a:p>
            <a:r>
              <a:rPr lang="en-US" sz="1200" kern="1200" dirty="0" smtClean="0">
                <a:solidFill>
                  <a:schemeClr val="tx1"/>
                </a:solidFill>
                <a:effectLst/>
                <a:latin typeface="+mn-lt"/>
                <a:ea typeface="+mn-ea"/>
                <a:cs typeface="+mn-cs"/>
              </a:rPr>
              <a:t>Usability, accuracy and intuitive understanding of SP scored the highest (μ = 4.2).</a:t>
            </a:r>
          </a:p>
          <a:p>
            <a:r>
              <a:rPr lang="en-US" sz="1200" kern="1200" dirty="0" smtClean="0">
                <a:solidFill>
                  <a:schemeClr val="tx1"/>
                </a:solidFill>
                <a:effectLst/>
                <a:latin typeface="+mn-lt"/>
                <a:ea typeface="+mn-ea"/>
                <a:cs typeface="+mn-cs"/>
              </a:rPr>
              <a:t>Another key result is that the participants were planning to use SP frequently (μ = 4.1).</a:t>
            </a:r>
          </a:p>
          <a:p>
            <a:r>
              <a:rPr lang="en-US" sz="1200" kern="1200" dirty="0" smtClean="0">
                <a:solidFill>
                  <a:schemeClr val="tx1"/>
                </a:solidFill>
                <a:effectLst/>
                <a:latin typeface="+mn-lt"/>
                <a:ea typeface="+mn-ea"/>
                <a:cs typeface="+mn-cs"/>
              </a:rPr>
              <a:t>Overall, the survey confirmed that the base level of SP is a user- friendly tool that academic users find of interest and value.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20</a:t>
            </a:fld>
            <a:endParaRPr lang="en-US"/>
          </a:p>
        </p:txBody>
      </p:sp>
    </p:spTree>
    <p:extLst>
      <p:ext uri="{BB962C8B-B14F-4D97-AF65-F5344CB8AC3E}">
        <p14:creationId xmlns:p14="http://schemas.microsoft.com/office/powerpoint/2010/main" val="1709600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Initial feedback through a focus group, we’ve added 4 panels below</a:t>
            </a:r>
            <a:r>
              <a:rPr lang="en-US" sz="1200" kern="1200" baseline="0" dirty="0" smtClean="0">
                <a:solidFill>
                  <a:schemeClr val="tx1"/>
                </a:solidFill>
                <a:effectLst/>
                <a:latin typeface="+mn-lt"/>
                <a:ea typeface="+mn-ea"/>
                <a:cs typeface="+mn-cs"/>
              </a:rPr>
              <a:t> scholar plot results</a:t>
            </a:r>
            <a:r>
              <a:rPr lang="en-US" sz="120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Team science information.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a:t>
            </a:r>
            <a:r>
              <a:rPr lang="en-US" sz="1200" b="1"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number and intensity of collaborations for the depicted scholar.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Summarize </a:t>
            </a:r>
            <a:r>
              <a:rPr lang="en-US" sz="1200" b="1" kern="1200" dirty="0" smtClean="0">
                <a:solidFill>
                  <a:schemeClr val="tx1"/>
                </a:solidFill>
                <a:effectLst/>
                <a:latin typeface="+mn-lt"/>
                <a:ea typeface="+mn-ea"/>
                <a:cs typeface="+mn-cs"/>
              </a:rPr>
              <a:t>highly cited papers.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scholar’s most popular papers.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a:t>
            </a:r>
            <a:r>
              <a:rPr lang="en-US" sz="1200" b="1" kern="1200" dirty="0" smtClean="0">
                <a:solidFill>
                  <a:schemeClr val="tx1"/>
                </a:solidFill>
                <a:effectLst/>
                <a:latin typeface="+mn-lt"/>
                <a:ea typeface="+mn-ea"/>
                <a:cs typeface="+mn-cs"/>
              </a:rPr>
              <a:t>journal profile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specific journals where the scholar publishes most often and their impact factors.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21</a:t>
            </a:fld>
            <a:endParaRPr lang="en-US"/>
          </a:p>
        </p:txBody>
      </p:sp>
    </p:spTree>
    <p:extLst>
      <p:ext uri="{BB962C8B-B14F-4D97-AF65-F5344CB8AC3E}">
        <p14:creationId xmlns:p14="http://schemas.microsoft.com/office/powerpoint/2010/main" val="6751321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dirty="0" smtClean="0"/>
              <a:t>,</a:t>
            </a:r>
            <a:r>
              <a:rPr lang="en-US" baseline="0" dirty="0" smtClean="0"/>
              <a:t> I want to talk about the engineering part</a:t>
            </a:r>
            <a:r>
              <a:rPr lang="en-US" baseline="0" dirty="0" smtClean="0"/>
              <a: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22</a:t>
            </a:fld>
            <a:endParaRPr lang="en-US"/>
          </a:p>
        </p:txBody>
      </p:sp>
    </p:spTree>
    <p:extLst>
      <p:ext uri="{BB962C8B-B14F-4D97-AF65-F5344CB8AC3E}">
        <p14:creationId xmlns:p14="http://schemas.microsoft.com/office/powerpoint/2010/main" val="17238508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a:t>
            </a:r>
            <a:r>
              <a:rPr lang="en-US" baseline="0" dirty="0" smtClean="0"/>
              <a:t>e do I get this data regarding three schemes.</a:t>
            </a:r>
          </a:p>
          <a:p>
            <a:r>
              <a:rPr lang="en-US" dirty="0" smtClean="0"/>
              <a:t>How</a:t>
            </a:r>
            <a:r>
              <a:rPr lang="en-US" baseline="0" dirty="0" smtClean="0"/>
              <a:t> all these things work together in a real system.</a:t>
            </a:r>
          </a:p>
          <a:p>
            <a:endParaRPr lang="en-US" dirty="0" smtClean="0"/>
          </a:p>
          <a:p>
            <a:r>
              <a:rPr lang="en-US" dirty="0" smtClean="0"/>
              <a:t>Let me show </a:t>
            </a:r>
            <a:r>
              <a:rPr lang="en-US" baseline="0" dirty="0" smtClean="0"/>
              <a:t>a diagram.</a:t>
            </a: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23</a:t>
            </a:fld>
            <a:endParaRPr lang="en-US"/>
          </a:p>
        </p:txBody>
      </p:sp>
    </p:spTree>
    <p:extLst>
      <p:ext uri="{BB962C8B-B14F-4D97-AF65-F5344CB8AC3E}">
        <p14:creationId xmlns:p14="http://schemas.microsoft.com/office/powerpoint/2010/main" val="21152232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most important of which is name disambiguation for authors and co-authors in the Google Scholar data.</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30:40</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24</a:t>
            </a:fld>
            <a:endParaRPr lang="en-US"/>
          </a:p>
        </p:txBody>
      </p:sp>
    </p:spTree>
    <p:extLst>
      <p:ext uri="{BB962C8B-B14F-4D97-AF65-F5344CB8AC3E}">
        <p14:creationId xmlns:p14="http://schemas.microsoft.com/office/powerpoint/2010/main" val="2394134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p>
          <a:p>
            <a:endParaRPr lang="en-US" dirty="0" smtClean="0"/>
          </a:p>
          <a:p>
            <a:r>
              <a:rPr lang="en-US" sz="1200" kern="1200" dirty="0" smtClean="0">
                <a:solidFill>
                  <a:schemeClr val="tx1"/>
                </a:solidFill>
                <a:effectLst/>
                <a:latin typeface="+mn-lt"/>
                <a:ea typeface="+mn-ea"/>
                <a:cs typeface="+mn-cs"/>
              </a:rPr>
              <a:t>The basic idea behind SP is to facilitate instant deeper insights regarding different strengths of academic records, supporting the work of evaluation committees and the curious academic in search of an advisor or department. One of SP’s strengths is that it draws data from open sources that are inclusive.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25</a:t>
            </a:fld>
            <a:endParaRPr lang="en-US"/>
          </a:p>
        </p:txBody>
      </p:sp>
    </p:spTree>
    <p:extLst>
      <p:ext uri="{BB962C8B-B14F-4D97-AF65-F5344CB8AC3E}">
        <p14:creationId xmlns:p14="http://schemas.microsoft.com/office/powerpoint/2010/main" val="21415366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26</a:t>
            </a:fld>
            <a:endParaRPr lang="en-US"/>
          </a:p>
        </p:txBody>
      </p:sp>
    </p:spTree>
    <p:extLst>
      <p:ext uri="{BB962C8B-B14F-4D97-AF65-F5344CB8AC3E}">
        <p14:creationId xmlns:p14="http://schemas.microsoft.com/office/powerpoint/2010/main" val="783103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27</a:t>
            </a:fld>
            <a:endParaRPr lang="en-US"/>
          </a:p>
        </p:txBody>
      </p:sp>
    </p:spTree>
    <p:extLst>
      <p:ext uri="{BB962C8B-B14F-4D97-AF65-F5344CB8AC3E}">
        <p14:creationId xmlns:p14="http://schemas.microsoft.com/office/powerpoint/2010/main" val="10998069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a:t>
            </a:r>
            <a:r>
              <a:rPr lang="en-US" baseline="0" dirty="0" smtClean="0"/>
              <a:t> would like to thank Dr. Pavlidis being my research advisor. And I would like thank each of you for serving on my committee.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28</a:t>
            </a:fld>
            <a:endParaRPr lang="en-US" dirty="0"/>
          </a:p>
        </p:txBody>
      </p:sp>
    </p:spTree>
    <p:extLst>
      <p:ext uri="{BB962C8B-B14F-4D97-AF65-F5344CB8AC3E}">
        <p14:creationId xmlns:p14="http://schemas.microsoft.com/office/powerpoint/2010/main" val="617753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Before start to present my research,</a:t>
            </a:r>
          </a:p>
          <a:p>
            <a:r>
              <a:rPr lang="en-US" sz="1200" b="0" i="0" kern="1200" dirty="0" smtClean="0">
                <a:solidFill>
                  <a:schemeClr val="tx1"/>
                </a:solidFill>
                <a:effectLst/>
                <a:latin typeface="+mn-lt"/>
                <a:ea typeface="+mn-ea"/>
                <a:cs typeface="+mn-cs"/>
              </a:rPr>
              <a:t>I would like to talk about a little bit what data</a:t>
            </a:r>
            <a:r>
              <a:rPr lang="en-US" sz="1200" b="0" i="0" kern="1200" baseline="0" dirty="0" smtClean="0">
                <a:solidFill>
                  <a:schemeClr val="tx1"/>
                </a:solidFill>
                <a:effectLst/>
                <a:latin typeface="+mn-lt"/>
                <a:ea typeface="+mn-ea"/>
                <a:cs typeface="+mn-cs"/>
              </a:rPr>
              <a:t> visualization is exactly.</a:t>
            </a:r>
            <a:endParaRPr lang="en-US" sz="1200" b="0"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3</a:t>
            </a:fld>
            <a:endParaRPr lang="en-US" dirty="0"/>
          </a:p>
        </p:txBody>
      </p:sp>
    </p:spTree>
    <p:extLst>
      <p:ext uri="{BB962C8B-B14F-4D97-AF65-F5344CB8AC3E}">
        <p14:creationId xmlns:p14="http://schemas.microsoft.com/office/powerpoint/2010/main" val="1252016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Because of the way the human brain processes information,</a:t>
            </a:r>
          </a:p>
          <a:p>
            <a:r>
              <a:rPr lang="en-US" sz="1200" b="0" i="0" kern="1200" dirty="0" smtClean="0">
                <a:solidFill>
                  <a:schemeClr val="tx1"/>
                </a:solidFill>
                <a:effectLst/>
                <a:latin typeface="+mn-lt"/>
                <a:ea typeface="+mn-ea"/>
                <a:cs typeface="+mn-cs"/>
              </a:rPr>
              <a:t>using charts or graphs to visualize large amounts of complex data is easier than poring over spreadsheets or reports.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Data visualization is a quick, easy way to convey concepts in a universal manner – and you can experiment with different scenarios by making slight adjustments.</a:t>
            </a:r>
          </a:p>
          <a:p>
            <a:endParaRPr lang="en-US" sz="1200" b="0" i="0" kern="1200" dirty="0" smtClean="0">
              <a:solidFill>
                <a:schemeClr val="tx1"/>
              </a:solidFill>
              <a:effectLst/>
              <a:latin typeface="+mn-lt"/>
              <a:ea typeface="+mn-ea"/>
              <a:cs typeface="+mn-cs"/>
            </a:endParaRPr>
          </a:p>
          <a:p>
            <a:r>
              <a:rPr lang="en-US" dirty="0" smtClean="0"/>
              <a:t>(trends, gaps, outliers) </a:t>
            </a:r>
          </a:p>
          <a:p>
            <a:r>
              <a:rPr lang="en-US" dirty="0" smtClean="0"/>
              <a:t>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a:t>
            </a:fld>
            <a:endParaRPr lang="en-US" dirty="0"/>
          </a:p>
        </p:txBody>
      </p:sp>
    </p:spTree>
    <p:extLst>
      <p:ext uri="{BB962C8B-B14F-4D97-AF65-F5344CB8AC3E}">
        <p14:creationId xmlns:p14="http://schemas.microsoft.com/office/powerpoint/2010/main" val="3177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a:t>
            </a:r>
            <a:r>
              <a:rPr lang="en-US" baseline="0" dirty="0" smtClean="0"/>
              <a:t> like to point out the difference between Data visualization and Infographics because many people are confused these two terms.</a:t>
            </a:r>
            <a:r>
              <a:rPr lang="en-US" sz="1200" b="0" i="0" kern="1200" dirty="0" smtClean="0">
                <a:solidFill>
                  <a:schemeClr val="tx1"/>
                </a:solidFill>
                <a:effectLst/>
                <a:latin typeface="+mn-lt"/>
                <a:ea typeface="+mn-ea"/>
                <a:cs typeface="+mn-cs"/>
              </a:rPr>
              <a:t> Data Visualizations are far more likely to be generated automatically through the use of algorithms or computer programs.</a:t>
            </a:r>
            <a:r>
              <a:rPr lang="en-US" sz="1200" b="0" i="0" kern="1200" baseline="0" dirty="0" smtClean="0">
                <a:solidFill>
                  <a:schemeClr val="tx1"/>
                </a:solidFill>
                <a:effectLst/>
                <a:latin typeface="+mn-lt"/>
                <a:ea typeface="+mn-ea"/>
                <a:cs typeface="+mn-cs"/>
              </a:rPr>
              <a:t> </a:t>
            </a:r>
            <a:r>
              <a:rPr lang="en-US" baseline="0" dirty="0" smtClean="0"/>
              <a:t>Infographics are manually drawn by Designers through the use of Photoshop and illustrator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5</a:t>
            </a:fld>
            <a:endParaRPr lang="en-US" dirty="0"/>
          </a:p>
        </p:txBody>
      </p:sp>
    </p:spTree>
    <p:extLst>
      <p:ext uri="{BB962C8B-B14F-4D97-AF65-F5344CB8AC3E}">
        <p14:creationId xmlns:p14="http://schemas.microsoft.com/office/powerpoint/2010/main" val="1953237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a:t>
            </a:r>
            <a:r>
              <a:rPr lang="en-US" sz="1200" b="0" i="0" kern="1200" baseline="0" dirty="0" smtClean="0">
                <a:solidFill>
                  <a:schemeClr val="tx1"/>
                </a:solidFill>
                <a:effectLst/>
                <a:latin typeface="+mn-lt"/>
                <a:ea typeface="+mn-ea"/>
                <a:cs typeface="+mn-cs"/>
              </a:rPr>
              <a:t> Good Research Problem</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There are difficult and time consuming tasks</a:t>
            </a:r>
          </a:p>
          <a:p>
            <a:r>
              <a:rPr lang="en-US" sz="1200" b="0" i="0" kern="1200" baseline="0" dirty="0" smtClean="0">
                <a:solidFill>
                  <a:schemeClr val="tx1"/>
                </a:solidFill>
                <a:effectLst/>
                <a:latin typeface="+mn-lt"/>
                <a:ea typeface="+mn-ea"/>
                <a:cs typeface="+mn-cs"/>
              </a:rPr>
              <a:t>when Appraising academic careers.</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For examples, </a:t>
            </a: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6</a:t>
            </a:fld>
            <a:endParaRPr lang="en-US" dirty="0"/>
          </a:p>
        </p:txBody>
      </p:sp>
    </p:spTree>
    <p:extLst>
      <p:ext uri="{BB962C8B-B14F-4D97-AF65-F5344CB8AC3E}">
        <p14:creationId xmlns:p14="http://schemas.microsoft.com/office/powerpoint/2010/main" val="1252458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CV (</a:t>
            </a:r>
            <a:r>
              <a:rPr lang="en-US" sz="1200" b="0" i="0" kern="1200" dirty="0" smtClean="0">
                <a:solidFill>
                  <a:schemeClr val="tx1"/>
                </a:solidFill>
                <a:effectLst/>
                <a:latin typeface="+mn-lt"/>
                <a:ea typeface="+mn-ea"/>
                <a:cs typeface="+mn-cs"/>
              </a:rPr>
              <a:t>where your publishing and research history as well as your memberships and fellowships)</a:t>
            </a:r>
            <a:r>
              <a:rPr lang="en-US" sz="1200" b="0" i="0" kern="1200" baseline="0" dirty="0" smtClean="0">
                <a:solidFill>
                  <a:schemeClr val="tx1"/>
                </a:solidFill>
                <a:effectLst/>
                <a:latin typeface="+mn-lt"/>
                <a:ea typeface="+mn-ea"/>
                <a:cs typeface="+mn-cs"/>
              </a:rPr>
              <a:t> is still very popular to evaluate</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Why</a:t>
            </a:r>
            <a:r>
              <a:rPr lang="en-US" sz="1200" kern="1200" baseline="0" dirty="0" smtClean="0">
                <a:solidFill>
                  <a:schemeClr val="tx1"/>
                </a:solidFill>
                <a:effectLst/>
                <a:latin typeface="+mn-lt"/>
                <a:ea typeface="+mn-ea"/>
                <a:cs typeface="+mn-cs"/>
              </a:rPr>
              <a:t> it is inconsistent. For example, event the way people list their publications is inconsistent.</a:t>
            </a:r>
          </a:p>
          <a:p>
            <a:pPr marL="171450" indent="-171450">
              <a:buFont typeface="Arial" charset="0"/>
              <a:buChar char="•"/>
            </a:pPr>
            <a:r>
              <a:rPr lang="en-US" sz="1200" kern="1200" baseline="0" dirty="0" smtClean="0">
                <a:solidFill>
                  <a:schemeClr val="tx1"/>
                </a:solidFill>
                <a:effectLst/>
                <a:latin typeface="+mn-lt"/>
                <a:ea typeface="+mn-ea"/>
                <a:cs typeface="+mn-cs"/>
              </a:rPr>
              <a:t>Journal (IF or not) , Conference (Acceptant rate or not )</a:t>
            </a:r>
            <a:endParaRPr lang="en-US" sz="1200" kern="1200" dirty="0" smtClean="0">
              <a:solidFill>
                <a:schemeClr val="tx1"/>
              </a:solidFill>
              <a:effectLst/>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7</a:t>
            </a:fld>
            <a:endParaRPr lang="en-US" dirty="0"/>
          </a:p>
        </p:txBody>
      </p:sp>
    </p:spTree>
    <p:extLst>
      <p:ext uri="{BB962C8B-B14F-4D97-AF65-F5344CB8AC3E}">
        <p14:creationId xmlns:p14="http://schemas.microsoft.com/office/powerpoint/2010/main" val="1757196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smtClean="0"/>
              <a:t>Google Scholar</a:t>
            </a:r>
          </a:p>
          <a:p>
            <a:pPr lvl="1">
              <a:lnSpc>
                <a:spcPct val="110000"/>
              </a:lnSpc>
            </a:pPr>
            <a:r>
              <a:rPr lang="en-US" dirty="0" smtClean="0"/>
              <a:t>Free, All inclusive</a:t>
            </a:r>
          </a:p>
          <a:p>
            <a:pPr lvl="1">
              <a:lnSpc>
                <a:spcPct val="110000"/>
              </a:lnSpc>
            </a:pPr>
            <a:r>
              <a:rPr lang="en-US" dirty="0" smtClean="0"/>
              <a:t>Only publications</a:t>
            </a:r>
          </a:p>
          <a:p>
            <a:pPr>
              <a:lnSpc>
                <a:spcPct val="110000"/>
              </a:lnSpc>
            </a:pPr>
            <a:r>
              <a:rPr lang="en-US" dirty="0" smtClean="0"/>
              <a:t>Scopus</a:t>
            </a:r>
          </a:p>
          <a:p>
            <a:pPr lvl="1">
              <a:lnSpc>
                <a:spcPct val="110000"/>
              </a:lnSpc>
            </a:pPr>
            <a:r>
              <a:rPr lang="en-US" b="1" dirty="0" smtClean="0"/>
              <a:t>Login Required to Access Scopus in your institution's network</a:t>
            </a:r>
          </a:p>
          <a:p>
            <a:pPr lvl="1">
              <a:lnSpc>
                <a:spcPct val="110000"/>
              </a:lnSpc>
            </a:pPr>
            <a:r>
              <a:rPr lang="en-US" dirty="0" smtClean="0"/>
              <a:t>Only publications</a:t>
            </a:r>
          </a:p>
          <a:p>
            <a:pPr>
              <a:lnSpc>
                <a:spcPct val="110000"/>
              </a:lnSpc>
            </a:pPr>
            <a:r>
              <a:rPr lang="en-US" dirty="0" smtClean="0"/>
              <a:t>ORCID</a:t>
            </a:r>
          </a:p>
          <a:p>
            <a:pPr lvl="1">
              <a:lnSpc>
                <a:spcPct val="110000"/>
              </a:lnSpc>
            </a:pPr>
            <a:r>
              <a:rPr lang="en-US" dirty="0" smtClean="0"/>
              <a:t>Individuals need to set up</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8</a:t>
            </a:fld>
            <a:endParaRPr lang="en-US"/>
          </a:p>
        </p:txBody>
      </p:sp>
    </p:spTree>
    <p:extLst>
      <p:ext uri="{BB962C8B-B14F-4D97-AF65-F5344CB8AC3E}">
        <p14:creationId xmlns:p14="http://schemas.microsoft.com/office/powerpoint/2010/main" val="540238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smtClean="0"/>
              <a:t>Google Scholar</a:t>
            </a:r>
          </a:p>
          <a:p>
            <a:pPr lvl="1">
              <a:lnSpc>
                <a:spcPct val="110000"/>
              </a:lnSpc>
            </a:pPr>
            <a:r>
              <a:rPr lang="en-US" dirty="0" smtClean="0"/>
              <a:t>Free, All inclusive</a:t>
            </a:r>
          </a:p>
          <a:p>
            <a:pPr lvl="1">
              <a:lnSpc>
                <a:spcPct val="110000"/>
              </a:lnSpc>
            </a:pPr>
            <a:r>
              <a:rPr lang="en-US" dirty="0" smtClean="0"/>
              <a:t>Only publications</a:t>
            </a:r>
          </a:p>
          <a:p>
            <a:pPr>
              <a:lnSpc>
                <a:spcPct val="110000"/>
              </a:lnSpc>
            </a:pPr>
            <a:r>
              <a:rPr lang="en-US" dirty="0" smtClean="0"/>
              <a:t>Scopus</a:t>
            </a:r>
          </a:p>
          <a:p>
            <a:pPr lvl="1">
              <a:lnSpc>
                <a:spcPct val="110000"/>
              </a:lnSpc>
            </a:pPr>
            <a:r>
              <a:rPr lang="en-US" b="1" dirty="0" smtClean="0"/>
              <a:t>Login Required to Access Scopus in your institution's network</a:t>
            </a:r>
          </a:p>
          <a:p>
            <a:pPr lvl="1">
              <a:lnSpc>
                <a:spcPct val="110000"/>
              </a:lnSpc>
            </a:pPr>
            <a:r>
              <a:rPr lang="en-US" dirty="0" smtClean="0"/>
              <a:t>Only publications</a:t>
            </a:r>
          </a:p>
          <a:p>
            <a:pPr>
              <a:lnSpc>
                <a:spcPct val="110000"/>
              </a:lnSpc>
            </a:pPr>
            <a:r>
              <a:rPr lang="en-US" dirty="0" smtClean="0"/>
              <a:t>ORCID</a:t>
            </a:r>
          </a:p>
          <a:p>
            <a:pPr lvl="1">
              <a:lnSpc>
                <a:spcPct val="110000"/>
              </a:lnSpc>
            </a:pPr>
            <a:r>
              <a:rPr lang="en-US" dirty="0" smtClean="0"/>
              <a:t>Individuals need to set up</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9</a:t>
            </a:fld>
            <a:endParaRPr lang="en-US"/>
          </a:p>
        </p:txBody>
      </p:sp>
    </p:spTree>
    <p:extLst>
      <p:ext uri="{BB962C8B-B14F-4D97-AF65-F5344CB8AC3E}">
        <p14:creationId xmlns:p14="http://schemas.microsoft.com/office/powerpoint/2010/main" val="1466977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Karl">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r>
              <a:rPr lang="en-US" smtClean="0"/>
              <a:t>2/26/16</a:t>
            </a:r>
            <a:endParaRPr lang="en-US" dirty="0"/>
          </a:p>
        </p:txBody>
      </p:sp>
      <p:sp>
        <p:nvSpPr>
          <p:cNvPr id="8" name="Footer Placeholder 7"/>
          <p:cNvSpPr>
            <a:spLocks noGrp="1"/>
          </p:cNvSpPr>
          <p:nvPr>
            <p:ph type="ftr" sz="quarter" idx="11"/>
          </p:nvPr>
        </p:nvSpPr>
        <p:spPr/>
        <p:txBody>
          <a:bodyPr/>
          <a:lstStyle/>
          <a:p>
            <a:r>
              <a:rPr lang="en-US" smtClean="0"/>
              <a:t>Data Visualization for Scientific Careers</a:t>
            </a:r>
            <a:endParaRPr lang="en-US" dirty="0"/>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84731858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60558071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86298522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105289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95624339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96257565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80761527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3880643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75242836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Contents, Karl">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91942845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68915259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200140170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r>
              <a:rPr lang="en-US" smtClean="0"/>
              <a:t>2/26/16</a:t>
            </a:r>
            <a:endParaRPr lang="en-US" dirty="0"/>
          </a:p>
        </p:txBody>
      </p:sp>
      <p:sp>
        <p:nvSpPr>
          <p:cNvPr id="8" name="Footer Placeholder 7"/>
          <p:cNvSpPr>
            <a:spLocks noGrp="1"/>
          </p:cNvSpPr>
          <p:nvPr>
            <p:ph type="ftr" sz="quarter" idx="11"/>
          </p:nvPr>
        </p:nvSpPr>
        <p:spPr/>
        <p:txBody>
          <a:bodyPr/>
          <a:lstStyle/>
          <a:p>
            <a:r>
              <a:rPr lang="en-US" smtClean="0"/>
              <a:t>Data Visualization for Scientific Careers</a:t>
            </a:r>
            <a:endParaRPr lang="en-US" dirty="0"/>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52200893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72651835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2/26/16</a:t>
            </a:r>
            <a:endParaRPr lang="en-US" dirty="0"/>
          </a:p>
        </p:txBody>
      </p:sp>
      <p:sp>
        <p:nvSpPr>
          <p:cNvPr id="3" name="Footer Placeholder 2"/>
          <p:cNvSpPr>
            <a:spLocks noGrp="1"/>
          </p:cNvSpPr>
          <p:nvPr>
            <p:ph type="ftr" sz="quarter" idx="11"/>
          </p:nvPr>
        </p:nvSpPr>
        <p:spPr/>
        <p:txBody>
          <a:bodyPr/>
          <a:lstStyle/>
          <a:p>
            <a:r>
              <a:rPr lang="en-US" smtClean="0"/>
              <a:t>Data Visualization for Scientific Careers</a:t>
            </a:r>
            <a:endParaRPr lang="en-US" dirty="0"/>
          </a:p>
        </p:txBody>
      </p:sp>
      <p:sp>
        <p:nvSpPr>
          <p:cNvPr id="4" name="Slide Number Placeholder 3"/>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79497102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58229960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4195276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smtClean="0"/>
              <a:t>2/26/16</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smtClean="0"/>
              <a:t>Data Visualization for Scientific Careers</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B74F74A-7BF3-1C41-9DD5-AD56B693B424}" type="slidenum">
              <a:rPr lang="en-US" smtClean="0"/>
              <a:t>‹#›</a:t>
            </a:fld>
            <a:endParaRPr lang="en-US" dirty="0"/>
          </a:p>
        </p:txBody>
      </p:sp>
      <p:pic>
        <p:nvPicPr>
          <p:cNvPr id="7" name="Picture 6"/>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a:off x="10730344" y="0"/>
            <a:ext cx="1477819" cy="886691"/>
          </a:xfrm>
          <a:prstGeom prst="rect">
            <a:avLst/>
          </a:prstGeom>
        </p:spPr>
      </p:pic>
    </p:spTree>
    <p:extLst>
      <p:ext uri="{BB962C8B-B14F-4D97-AF65-F5344CB8AC3E}">
        <p14:creationId xmlns:p14="http://schemas.microsoft.com/office/powerpoint/2010/main" val="1174030289"/>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tiff"/></Relationships>
</file>

<file path=ppt/slides/_rels/slide11.xml.rels><?xml version="1.0" encoding="UTF-8" standalone="yes"?>
<Relationships xmlns="http://schemas.openxmlformats.org/package/2006/relationships"><Relationship Id="rId3" Type="http://schemas.openxmlformats.org/officeDocument/2006/relationships/image" Target="../media/image19.tiff"/><Relationship Id="rId4" Type="http://schemas.openxmlformats.org/officeDocument/2006/relationships/image" Target="../media/image20.tiff"/><Relationship Id="rId5" Type="http://schemas.openxmlformats.org/officeDocument/2006/relationships/image" Target="../media/image21.tiff"/><Relationship Id="rId6" Type="http://schemas.openxmlformats.org/officeDocument/2006/relationships/image" Target="../media/image22.tiff"/><Relationship Id="rId7" Type="http://schemas.openxmlformats.org/officeDocument/2006/relationships/image" Target="../media/image23.tiff"/><Relationship Id="rId8" Type="http://schemas.openxmlformats.org/officeDocument/2006/relationships/image" Target="../media/image24.tiff"/><Relationship Id="rId9" Type="http://schemas.openxmlformats.org/officeDocument/2006/relationships/image" Target="../media/image25.tiff"/><Relationship Id="rId10" Type="http://schemas.openxmlformats.org/officeDocument/2006/relationships/image" Target="../media/image26.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tif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www.scholarplot.co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7.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1" Type="http://schemas.openxmlformats.org/officeDocument/2006/relationships/image" Target="../media/image55.tiff"/><Relationship Id="rId12" Type="http://schemas.openxmlformats.org/officeDocument/2006/relationships/image" Target="../media/image56.tiff"/><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52.tiff"/><Relationship Id="rId9" Type="http://schemas.openxmlformats.org/officeDocument/2006/relationships/image" Target="../media/image53.tiff"/><Relationship Id="rId10" Type="http://schemas.openxmlformats.org/officeDocument/2006/relationships/image" Target="../media/image54.tiff"/></Relationships>
</file>

<file path=ppt/slides/_rels/slide28.xml.rels><?xml version="1.0" encoding="UTF-8" standalone="yes"?>
<Relationships xmlns="http://schemas.openxmlformats.org/package/2006/relationships"><Relationship Id="rId11" Type="http://schemas.openxmlformats.org/officeDocument/2006/relationships/image" Target="../media/image65.tiff"/><Relationship Id="rId12" Type="http://schemas.openxmlformats.org/officeDocument/2006/relationships/image" Target="../media/image66.tiff"/><Relationship Id="rId13" Type="http://schemas.openxmlformats.org/officeDocument/2006/relationships/image" Target="../media/image67.tiff"/><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7.tiff"/><Relationship Id="rId4" Type="http://schemas.openxmlformats.org/officeDocument/2006/relationships/image" Target="../media/image58.tiff"/><Relationship Id="rId5" Type="http://schemas.openxmlformats.org/officeDocument/2006/relationships/image" Target="../media/image59.tiff"/><Relationship Id="rId6" Type="http://schemas.openxmlformats.org/officeDocument/2006/relationships/image" Target="../media/image60.tiff"/><Relationship Id="rId7" Type="http://schemas.openxmlformats.org/officeDocument/2006/relationships/image" Target="../media/image61.tiff"/><Relationship Id="rId8" Type="http://schemas.openxmlformats.org/officeDocument/2006/relationships/image" Target="../media/image62.tiff"/><Relationship Id="rId9" Type="http://schemas.openxmlformats.org/officeDocument/2006/relationships/image" Target="../media/image63.tiff"/><Relationship Id="rId10" Type="http://schemas.openxmlformats.org/officeDocument/2006/relationships/image" Target="../media/image64.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tiff"/></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tiff"/><Relationship Id="rId6" Type="http://schemas.openxmlformats.org/officeDocument/2006/relationships/image" Target="../media/image12.tiff"/><Relationship Id="rId7" Type="http://schemas.openxmlformats.org/officeDocument/2006/relationships/image" Target="../media/image13.png"/><Relationship Id="rId8" Type="http://schemas.openxmlformats.org/officeDocument/2006/relationships/image" Target="../media/image14.tiff"/><Relationship Id="rId9" Type="http://schemas.openxmlformats.org/officeDocument/2006/relationships/image" Target="../media/image15.tiff"/><Relationship Id="rId10" Type="http://schemas.openxmlformats.org/officeDocument/2006/relationships/image" Target="../media/image16.png"/><Relationship Id="rId11"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53" y="980902"/>
            <a:ext cx="10702447" cy="5124616"/>
          </a:xfrm>
        </p:spPr>
        <p:txBody>
          <a:bodyPr>
            <a:normAutofit/>
          </a:bodyPr>
          <a:lstStyle/>
          <a:p>
            <a:pPr algn="l"/>
            <a:r>
              <a:rPr lang="en-US" sz="5400" spc="-150" dirty="0" smtClean="0">
                <a:ea typeface="Adobe Heiti Std R" charset="-122"/>
                <a:cs typeface="Adobe Heiti Std R" charset="-122"/>
              </a:rPr>
              <a:t>Scholar Plot –</a:t>
            </a:r>
            <a:br>
              <a:rPr lang="en-US" sz="5400" spc="-150" dirty="0" smtClean="0">
                <a:ea typeface="Adobe Heiti Std R" charset="-122"/>
                <a:cs typeface="Adobe Heiti Std R" charset="-122"/>
              </a:rPr>
            </a:br>
            <a:r>
              <a:rPr lang="en-US" sz="5400" spc="-150" dirty="0" smtClean="0">
                <a:ea typeface="Adobe Heiti Std R" charset="-122"/>
                <a:cs typeface="Adobe Heiti Std R" charset="-122"/>
              </a:rPr>
              <a:t>Data Visualization</a:t>
            </a:r>
            <a:r>
              <a:rPr lang="en-US" sz="5400" spc="-150" dirty="0">
                <a:ea typeface="Adobe Heiti Std R" charset="-122"/>
                <a:cs typeface="Adobe Heiti Std R" charset="-122"/>
              </a:rPr>
              <a:t> </a:t>
            </a:r>
            <a:r>
              <a:rPr lang="en-US" sz="5400" spc="-150" dirty="0" smtClean="0">
                <a:ea typeface="Adobe Heiti Std R" charset="-122"/>
                <a:cs typeface="Adobe Heiti Std R" charset="-122"/>
              </a:rPr>
              <a:t>for Scientific Careers</a:t>
            </a:r>
            <a:endParaRPr lang="en-US" sz="5400" spc="-150" dirty="0">
              <a:ea typeface="Adobe Heiti Std R" charset="-122"/>
              <a:cs typeface="Adobe Heiti Std R" charset="-122"/>
            </a:endParaRPr>
          </a:p>
        </p:txBody>
      </p:sp>
      <p:sp>
        <p:nvSpPr>
          <p:cNvPr id="3" name="Subtitle 2"/>
          <p:cNvSpPr>
            <a:spLocks noGrp="1"/>
          </p:cNvSpPr>
          <p:nvPr>
            <p:ph type="subTitle" idx="1"/>
          </p:nvPr>
        </p:nvSpPr>
        <p:spPr>
          <a:xfrm>
            <a:off x="2587929" y="3805085"/>
            <a:ext cx="6829294" cy="2300434"/>
          </a:xfrm>
        </p:spPr>
        <p:txBody>
          <a:bodyPr>
            <a:noAutofit/>
          </a:bodyPr>
          <a:lstStyle/>
          <a:p>
            <a:pPr algn="ctr"/>
            <a:r>
              <a:rPr lang="en-US" dirty="0" smtClean="0"/>
              <a:t>Kyeongan (Karl) Kwon</a:t>
            </a:r>
          </a:p>
          <a:p>
            <a:pPr algn="ctr"/>
            <a:r>
              <a:rPr lang="en-US" dirty="0"/>
              <a:t>PhD </a:t>
            </a:r>
            <a:r>
              <a:rPr lang="en-US" dirty="0" smtClean="0"/>
              <a:t>Proposal</a:t>
            </a:r>
            <a:endParaRPr lang="en-US" sz="2400" dirty="0" smtClean="0"/>
          </a:p>
          <a:p>
            <a:pPr algn="ctr"/>
            <a:endParaRPr lang="en-US" sz="2800" dirty="0" smtClean="0"/>
          </a:p>
          <a:p>
            <a:pPr algn="ctr"/>
            <a:r>
              <a:rPr lang="en-US" sz="2800" dirty="0" smtClean="0"/>
              <a:t>Advisor: Prof. Ioannis Pavlidis</a:t>
            </a:r>
            <a:endParaRPr lang="en-US" sz="2800" dirty="0"/>
          </a:p>
          <a:p>
            <a:pPr algn="ctr"/>
            <a:r>
              <a:rPr lang="en-US" sz="2800" dirty="0" smtClean="0"/>
              <a:t>Friday February 26,</a:t>
            </a:r>
            <a:r>
              <a:rPr lang="ko-KR" altLang="en-US" sz="2800" dirty="0" smtClean="0"/>
              <a:t> </a:t>
            </a:r>
            <a:r>
              <a:rPr lang="en-US" sz="2800" dirty="0" smtClean="0"/>
              <a:t>2016 11:00 AM</a:t>
            </a:r>
            <a:endParaRPr lang="ko-KR" altLang="en-US" sz="2800" dirty="0" smtClean="0"/>
          </a:p>
        </p:txBody>
      </p:sp>
    </p:spTree>
    <p:extLst>
      <p:ext uri="{BB962C8B-B14F-4D97-AF65-F5344CB8AC3E}">
        <p14:creationId xmlns:p14="http://schemas.microsoft.com/office/powerpoint/2010/main" val="1665806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a:t>I</a:t>
            </a:r>
            <a:r>
              <a:rPr lang="en-US" dirty="0" smtClean="0"/>
              <a:t>s Missing?</a:t>
            </a:r>
            <a:endParaRPr lang="en-US" dirty="0"/>
          </a:p>
        </p:txBody>
      </p:sp>
      <p:sp>
        <p:nvSpPr>
          <p:cNvPr id="6" name="Content Placeholder 5"/>
          <p:cNvSpPr>
            <a:spLocks noGrp="1"/>
          </p:cNvSpPr>
          <p:nvPr>
            <p:ph idx="1"/>
          </p:nvPr>
        </p:nvSpPr>
        <p:spPr>
          <a:xfrm>
            <a:off x="1120000" y="1825625"/>
            <a:ext cx="10233800" cy="4351338"/>
          </a:xfrm>
        </p:spPr>
        <p:txBody>
          <a:bodyPr>
            <a:normAutofit fontScale="85000" lnSpcReduction="20000"/>
          </a:bodyPr>
          <a:lstStyle/>
          <a:p>
            <a:pPr>
              <a:lnSpc>
                <a:spcPct val="150000"/>
              </a:lnSpc>
            </a:pPr>
            <a:r>
              <a:rPr lang="en-US" sz="3600" dirty="0" smtClean="0"/>
              <a:t>Unambiguous scheme for academic performance</a:t>
            </a:r>
            <a:endParaRPr lang="en-US" sz="3600" dirty="0"/>
          </a:p>
          <a:p>
            <a:pPr>
              <a:lnSpc>
                <a:spcPct val="150000"/>
              </a:lnSpc>
            </a:pPr>
            <a:r>
              <a:rPr lang="en-US" sz="3600" dirty="0" smtClean="0"/>
              <a:t>Summary interface to facilitate executive decisions</a:t>
            </a:r>
          </a:p>
          <a:p>
            <a:pPr>
              <a:lnSpc>
                <a:spcPct val="150000"/>
              </a:lnSpc>
            </a:pPr>
            <a:endParaRPr lang="en-US" sz="3600" dirty="0"/>
          </a:p>
          <a:p>
            <a:pPr>
              <a:lnSpc>
                <a:spcPct val="150000"/>
              </a:lnSpc>
            </a:pPr>
            <a:r>
              <a:rPr lang="en-US" sz="3600" dirty="0" smtClean="0"/>
              <a:t>Scholar Plot fills the gap</a:t>
            </a:r>
          </a:p>
          <a:p>
            <a:pPr lvl="1">
              <a:lnSpc>
                <a:spcPct val="150000"/>
              </a:lnSpc>
            </a:pPr>
            <a:r>
              <a:rPr lang="en-US" sz="3200" dirty="0" smtClean="0"/>
              <a:t>Well-thought scheme for academic performance</a:t>
            </a:r>
          </a:p>
          <a:p>
            <a:pPr lvl="1">
              <a:lnSpc>
                <a:spcPct val="150000"/>
              </a:lnSpc>
            </a:pPr>
            <a:r>
              <a:rPr lang="en-US" sz="3200" dirty="0"/>
              <a:t>Visual summary</a:t>
            </a:r>
          </a:p>
          <a:p>
            <a:pPr lvl="1">
              <a:lnSpc>
                <a:spcPct val="150000"/>
              </a:lnSpc>
            </a:pPr>
            <a:endParaRPr lang="en-US" dirty="0" smtClean="0"/>
          </a:p>
        </p:txBody>
      </p:sp>
      <p:pic>
        <p:nvPicPr>
          <p:cNvPr id="5" name="Picture 4"/>
          <p:cNvPicPr>
            <a:picLocks noChangeAspect="1"/>
          </p:cNvPicPr>
          <p:nvPr/>
        </p:nvPicPr>
        <p:blipFill>
          <a:blip r:embed="rId3"/>
          <a:stretch>
            <a:fillRect/>
          </a:stretch>
        </p:blipFill>
        <p:spPr>
          <a:xfrm>
            <a:off x="741080" y="4121139"/>
            <a:ext cx="624840" cy="624840"/>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10</a:t>
            </a:fld>
            <a:endParaRPr lang="en-US" dirty="0"/>
          </a:p>
        </p:txBody>
      </p:sp>
    </p:spTree>
    <p:extLst>
      <p:ext uri="{BB962C8B-B14F-4D97-AF65-F5344CB8AC3E}">
        <p14:creationId xmlns:p14="http://schemas.microsoft.com/office/powerpoint/2010/main" val="243649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1"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blinds(horizontal)">
                                      <p:cBhvr>
                                        <p:cTn id="17" dur="500"/>
                                        <p:tgtEl>
                                          <p:spTgt spid="6">
                                            <p:txEl>
                                              <p:pRg st="3" end="3"/>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blinds(horizontal)">
                                      <p:cBhvr>
                                        <p:cTn id="20" dur="500"/>
                                        <p:tgtEl>
                                          <p:spTgt spid="6">
                                            <p:txEl>
                                              <p:pRg st="4" end="4"/>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blinds(horizontal)">
                                      <p:cBhvr>
                                        <p:cTn id="23" dur="500"/>
                                        <p:tgtEl>
                                          <p:spTgt spid="6">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Philosophy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Merit criteria for evaluation of academic performance</a:t>
            </a:r>
          </a:p>
          <a:p>
            <a:pPr marL="914400" lvl="1" indent="-457200">
              <a:buFont typeface="+mj-lt"/>
              <a:buAutoNum type="arabicPeriod"/>
            </a:pPr>
            <a:r>
              <a:rPr lang="en-US" dirty="0" smtClean="0"/>
              <a:t>Impact </a:t>
            </a:r>
          </a:p>
          <a:p>
            <a:pPr lvl="2"/>
            <a:r>
              <a:rPr lang="en-US" dirty="0" smtClean="0"/>
              <a:t>post-production merit</a:t>
            </a:r>
          </a:p>
          <a:p>
            <a:pPr marL="914400" lvl="1" indent="-457200">
              <a:buFont typeface="+mj-lt"/>
              <a:buAutoNum type="arabicPeriod"/>
            </a:pPr>
            <a:r>
              <a:rPr lang="en-US" dirty="0" smtClean="0"/>
              <a:t>Prestige</a:t>
            </a:r>
          </a:p>
          <a:p>
            <a:pPr lvl="2"/>
            <a:r>
              <a:rPr lang="en-US" dirty="0" smtClean="0"/>
              <a:t>pre-production merit</a:t>
            </a:r>
          </a:p>
          <a:p>
            <a:pPr marL="914400" lvl="1" indent="-457200">
              <a:buFont typeface="+mj-lt"/>
              <a:buAutoNum type="arabicPeriod"/>
            </a:pPr>
            <a:r>
              <a:rPr lang="en-US" dirty="0" smtClean="0"/>
              <a:t>Funding</a:t>
            </a:r>
          </a:p>
          <a:p>
            <a:pPr lvl="2"/>
            <a:r>
              <a:rPr lang="en-US" dirty="0" smtClean="0"/>
              <a:t>enabler of production</a:t>
            </a:r>
          </a:p>
          <a:p>
            <a:endParaRPr lang="en-US" dirty="0" smtClean="0"/>
          </a:p>
          <a:p>
            <a:r>
              <a:rPr lang="en-US" dirty="0" smtClean="0"/>
              <a:t>Visualization</a:t>
            </a:r>
          </a:p>
          <a:p>
            <a:pPr marL="914400" lvl="1" indent="-457200">
              <a:buFont typeface="+mj-lt"/>
              <a:buAutoNum type="arabicPeriod"/>
            </a:pPr>
            <a:r>
              <a:rPr lang="en-US" dirty="0" smtClean="0"/>
              <a:t>Impact linked to vertical axis - visibility</a:t>
            </a:r>
          </a:p>
          <a:p>
            <a:pPr marL="914400" lvl="1" indent="-457200">
              <a:buFont typeface="+mj-lt"/>
              <a:buAutoNum type="arabicPeriod"/>
            </a:pPr>
            <a:r>
              <a:rPr lang="en-US" dirty="0" smtClean="0"/>
              <a:t>Prestige linked to disk size - fancy factor</a:t>
            </a:r>
          </a:p>
          <a:p>
            <a:pPr marL="914400" lvl="1" indent="-457200">
              <a:buFont typeface="+mj-lt"/>
              <a:buAutoNum type="arabicPeriod"/>
            </a:pPr>
            <a:r>
              <a:rPr lang="en-US" dirty="0" smtClean="0"/>
              <a:t>Funding placed at the bottom - causality</a:t>
            </a:r>
          </a:p>
          <a:p>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906274" y="2411244"/>
            <a:ext cx="1850601" cy="1371600"/>
          </a:xfrm>
          <a:prstGeom prst="rect">
            <a:avLst/>
          </a:prstGeom>
          <a:ln w="57150">
            <a:solidFill>
              <a:schemeClr val="tx1"/>
            </a:solidFill>
          </a:ln>
        </p:spPr>
      </p:pic>
      <p:pic>
        <p:nvPicPr>
          <p:cNvPr id="40" name="Picture 3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880507" y="2419988"/>
            <a:ext cx="2031170" cy="1354113"/>
          </a:xfrm>
          <a:prstGeom prst="rect">
            <a:avLst/>
          </a:prstGeom>
          <a:ln w="57150">
            <a:solidFill>
              <a:schemeClr val="tx1"/>
            </a:solidFill>
          </a:ln>
        </p:spPr>
      </p:pic>
      <p:grpSp>
        <p:nvGrpSpPr>
          <p:cNvPr id="70" name="Group 69"/>
          <p:cNvGrpSpPr/>
          <p:nvPr/>
        </p:nvGrpSpPr>
        <p:grpSpPr>
          <a:xfrm>
            <a:off x="7543701" y="3885390"/>
            <a:ext cx="4416033" cy="2934464"/>
            <a:chOff x="7588259" y="3800725"/>
            <a:chExt cx="4416033" cy="2934464"/>
          </a:xfrm>
          <a:solidFill>
            <a:schemeClr val="tx1"/>
          </a:solidFill>
        </p:grpSpPr>
        <p:grpSp>
          <p:nvGrpSpPr>
            <p:cNvPr id="69" name="Group 68"/>
            <p:cNvGrpSpPr/>
            <p:nvPr/>
          </p:nvGrpSpPr>
          <p:grpSpPr>
            <a:xfrm>
              <a:off x="7588259" y="3800725"/>
              <a:ext cx="4416033" cy="2934464"/>
              <a:chOff x="7588259" y="3800725"/>
              <a:chExt cx="4416033" cy="2934464"/>
            </a:xfrm>
            <a:grpFill/>
          </p:grpSpPr>
          <p:pic>
            <p:nvPicPr>
              <p:cNvPr id="41" name="Picture 40"/>
              <p:cNvPicPr>
                <a:picLocks noChangeAspect="1"/>
              </p:cNvPicPr>
              <p:nvPr/>
            </p:nvPicPr>
            <p:blipFill>
              <a:blip r:embed="rId5"/>
              <a:stretch>
                <a:fillRect/>
              </a:stretch>
            </p:blipFill>
            <p:spPr>
              <a:xfrm>
                <a:off x="7588259" y="3800725"/>
                <a:ext cx="4416033" cy="2934464"/>
              </a:xfrm>
              <a:prstGeom prst="rect">
                <a:avLst/>
              </a:prstGeom>
              <a:grpFill/>
              <a:ln>
                <a:solidFill>
                  <a:schemeClr val="tx1"/>
                </a:solidFill>
              </a:ln>
            </p:spPr>
          </p:pic>
          <p:sp>
            <p:nvSpPr>
              <p:cNvPr id="68" name="Freeform 67"/>
              <p:cNvSpPr/>
              <p:nvPr/>
            </p:nvSpPr>
            <p:spPr>
              <a:xfrm>
                <a:off x="8661650" y="3807226"/>
                <a:ext cx="2543906" cy="1363288"/>
              </a:xfrm>
              <a:custGeom>
                <a:avLst/>
                <a:gdLst>
                  <a:gd name="connsiteX0" fmla="*/ 232968 w 2543906"/>
                  <a:gd name="connsiteY0" fmla="*/ 689957 h 1363288"/>
                  <a:gd name="connsiteX1" fmla="*/ 232968 w 2543906"/>
                  <a:gd name="connsiteY1" fmla="*/ 689957 h 1363288"/>
                  <a:gd name="connsiteX2" fmla="*/ 211 w 2543906"/>
                  <a:gd name="connsiteY2" fmla="*/ 1155469 h 1363288"/>
                  <a:gd name="connsiteX3" fmla="*/ 199717 w 2543906"/>
                  <a:gd name="connsiteY3" fmla="*/ 1363288 h 1363288"/>
                  <a:gd name="connsiteX4" fmla="*/ 1014364 w 2543906"/>
                  <a:gd name="connsiteY4" fmla="*/ 1338349 h 1363288"/>
                  <a:gd name="connsiteX5" fmla="*/ 1006051 w 2543906"/>
                  <a:gd name="connsiteY5" fmla="*/ 1047404 h 1363288"/>
                  <a:gd name="connsiteX6" fmla="*/ 1130742 w 2543906"/>
                  <a:gd name="connsiteY6" fmla="*/ 931026 h 1363288"/>
                  <a:gd name="connsiteX7" fmla="*/ 1205557 w 2543906"/>
                  <a:gd name="connsiteY7" fmla="*/ 1155469 h 1363288"/>
                  <a:gd name="connsiteX8" fmla="*/ 2543906 w 2543906"/>
                  <a:gd name="connsiteY8" fmla="*/ 1055717 h 1363288"/>
                  <a:gd name="connsiteX9" fmla="*/ 1745884 w 2543906"/>
                  <a:gd name="connsiteY9" fmla="*/ 0 h 1363288"/>
                  <a:gd name="connsiteX10" fmla="*/ 365971 w 2543906"/>
                  <a:gd name="connsiteY10" fmla="*/ 365760 h 1363288"/>
                  <a:gd name="connsiteX11" fmla="*/ 232968 w 2543906"/>
                  <a:gd name="connsiteY11" fmla="*/ 689957 h 136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3906" h="1363288">
                    <a:moveTo>
                      <a:pt x="232968" y="689957"/>
                    </a:moveTo>
                    <a:lnTo>
                      <a:pt x="232968" y="689957"/>
                    </a:lnTo>
                    <a:cubicBezTo>
                      <a:pt x="-15892" y="1089908"/>
                      <a:pt x="211" y="917171"/>
                      <a:pt x="211" y="1155469"/>
                    </a:cubicBezTo>
                    <a:lnTo>
                      <a:pt x="199717" y="1363288"/>
                    </a:lnTo>
                    <a:lnTo>
                      <a:pt x="1014364" y="1338349"/>
                    </a:lnTo>
                    <a:lnTo>
                      <a:pt x="1006051" y="1047404"/>
                    </a:lnTo>
                    <a:lnTo>
                      <a:pt x="1130742" y="931026"/>
                    </a:lnTo>
                    <a:lnTo>
                      <a:pt x="1205557" y="1155469"/>
                    </a:lnTo>
                    <a:lnTo>
                      <a:pt x="2543906" y="1055717"/>
                    </a:lnTo>
                    <a:lnTo>
                      <a:pt x="1745884" y="0"/>
                    </a:lnTo>
                    <a:lnTo>
                      <a:pt x="365971" y="365760"/>
                    </a:lnTo>
                    <a:lnTo>
                      <a:pt x="232968" y="689957"/>
                    </a:ln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4" name="Picture 6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20318066">
              <a:off x="9091276" y="3948999"/>
              <a:ext cx="861249" cy="936140"/>
            </a:xfrm>
            <a:prstGeom prst="rect">
              <a:avLst/>
            </a:prstGeom>
            <a:grpFill/>
            <a:ln>
              <a:solidFill>
                <a:schemeClr val="tx1"/>
              </a:solidFill>
            </a:ln>
          </p:spPr>
        </p:pic>
        <p:pic>
          <p:nvPicPr>
            <p:cNvPr id="65" name="Picture 6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19883944">
              <a:off x="9864978" y="4661528"/>
              <a:ext cx="473160" cy="514304"/>
            </a:xfrm>
            <a:prstGeom prst="rect">
              <a:avLst/>
            </a:prstGeom>
            <a:grpFill/>
            <a:ln>
              <a:solidFill>
                <a:schemeClr val="tx1"/>
              </a:solidFill>
            </a:ln>
          </p:spPr>
        </p:pic>
        <p:pic>
          <p:nvPicPr>
            <p:cNvPr id="66" name="Picture 6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1550998">
              <a:off x="9392860" y="4895380"/>
              <a:ext cx="279110" cy="303380"/>
            </a:xfrm>
            <a:prstGeom prst="rect">
              <a:avLst/>
            </a:prstGeom>
            <a:grpFill/>
            <a:ln>
              <a:solidFill>
                <a:schemeClr val="tx1"/>
              </a:solidFill>
            </a:ln>
          </p:spPr>
        </p:pic>
      </p:grpSp>
      <p:grpSp>
        <p:nvGrpSpPr>
          <p:cNvPr id="53" name="Group 52"/>
          <p:cNvGrpSpPr/>
          <p:nvPr/>
        </p:nvGrpSpPr>
        <p:grpSpPr>
          <a:xfrm>
            <a:off x="7748076" y="5043028"/>
            <a:ext cx="1964337" cy="690593"/>
            <a:chOff x="7649220" y="4935726"/>
            <a:chExt cx="1964337" cy="690593"/>
          </a:xfrm>
        </p:grpSpPr>
        <p:sp>
          <p:nvSpPr>
            <p:cNvPr id="44" name="Oval 43"/>
            <p:cNvSpPr/>
            <p:nvPr/>
          </p:nvSpPr>
          <p:spPr>
            <a:xfrm>
              <a:off x="7649220" y="4935726"/>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1</a:t>
              </a:r>
              <a:endParaRPr lang="en-US" sz="4000" dirty="0"/>
            </a:p>
          </p:txBody>
        </p:sp>
        <p:cxnSp>
          <p:nvCxnSpPr>
            <p:cNvPr id="48" name="Straight Arrow Connector 47"/>
            <p:cNvCxnSpPr>
              <a:stCxn id="44" idx="6"/>
            </p:cNvCxnSpPr>
            <p:nvPr/>
          </p:nvCxnSpPr>
          <p:spPr>
            <a:xfrm>
              <a:off x="8339813" y="5281023"/>
              <a:ext cx="127374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7748076" y="6078917"/>
            <a:ext cx="1845300" cy="690593"/>
            <a:chOff x="7748076" y="5994252"/>
            <a:chExt cx="1845300" cy="690593"/>
          </a:xfrm>
        </p:grpSpPr>
        <p:sp>
          <p:nvSpPr>
            <p:cNvPr id="46" name="Oval 45"/>
            <p:cNvSpPr/>
            <p:nvPr/>
          </p:nvSpPr>
          <p:spPr>
            <a:xfrm>
              <a:off x="7748076" y="5994252"/>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smtClean="0"/>
                <a:t>3</a:t>
              </a:r>
              <a:endParaRPr lang="en-US" sz="4000" dirty="0"/>
            </a:p>
          </p:txBody>
        </p:sp>
        <p:cxnSp>
          <p:nvCxnSpPr>
            <p:cNvPr id="52" name="Straight Arrow Connector 51"/>
            <p:cNvCxnSpPr>
              <a:stCxn id="46" idx="6"/>
            </p:cNvCxnSpPr>
            <p:nvPr/>
          </p:nvCxnSpPr>
          <p:spPr>
            <a:xfrm flipV="1">
              <a:off x="8438669" y="6339548"/>
              <a:ext cx="1154707"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9967784" y="4125204"/>
            <a:ext cx="1845985" cy="690593"/>
            <a:chOff x="9965038" y="3719381"/>
            <a:chExt cx="1845985" cy="690593"/>
          </a:xfrm>
        </p:grpSpPr>
        <p:sp>
          <p:nvSpPr>
            <p:cNvPr id="45" name="Oval 44"/>
            <p:cNvSpPr/>
            <p:nvPr/>
          </p:nvSpPr>
          <p:spPr>
            <a:xfrm>
              <a:off x="11120430" y="3719381"/>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2</a:t>
              </a:r>
              <a:endParaRPr lang="en-US" sz="4000" dirty="0"/>
            </a:p>
          </p:txBody>
        </p:sp>
        <p:cxnSp>
          <p:nvCxnSpPr>
            <p:cNvPr id="50" name="Straight Arrow Connector 49"/>
            <p:cNvCxnSpPr>
              <a:stCxn id="45" idx="2"/>
            </p:cNvCxnSpPr>
            <p:nvPr/>
          </p:nvCxnSpPr>
          <p:spPr>
            <a:xfrm flipH="1">
              <a:off x="9965038" y="4064678"/>
              <a:ext cx="1155392" cy="49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6945076" y="2407967"/>
            <a:ext cx="2747231" cy="1373951"/>
            <a:chOff x="7197453" y="2376354"/>
            <a:chExt cx="2747231" cy="1373951"/>
          </a:xfrm>
          <a:solidFill>
            <a:schemeClr val="tx1"/>
          </a:solidFill>
        </p:grpSpPr>
        <p:pic>
          <p:nvPicPr>
            <p:cNvPr id="76" name="Picture 75"/>
            <p:cNvPicPr>
              <a:picLocks noChangeAspect="1"/>
            </p:cNvPicPr>
            <p:nvPr/>
          </p:nvPicPr>
          <p:blipFill>
            <a:blip r:embed="rId9"/>
            <a:stretch>
              <a:fillRect/>
            </a:stretch>
          </p:blipFill>
          <p:spPr>
            <a:xfrm>
              <a:off x="8364633" y="2379529"/>
              <a:ext cx="1580051" cy="1370776"/>
            </a:xfrm>
            <a:prstGeom prst="rect">
              <a:avLst/>
            </a:prstGeom>
            <a:grpFill/>
            <a:ln w="57150">
              <a:solidFill>
                <a:schemeClr val="tx1"/>
              </a:solidFill>
            </a:ln>
          </p:spPr>
        </p:pic>
        <p:pic>
          <p:nvPicPr>
            <p:cNvPr id="75" name="Picture 74"/>
            <p:cNvPicPr>
              <a:picLocks noChangeAspect="1"/>
            </p:cNvPicPr>
            <p:nvPr/>
          </p:nvPicPr>
          <p:blipFill>
            <a:blip r:embed="rId10"/>
            <a:stretch>
              <a:fillRect/>
            </a:stretch>
          </p:blipFill>
          <p:spPr>
            <a:xfrm>
              <a:off x="7197453" y="2376354"/>
              <a:ext cx="1113905" cy="1371804"/>
            </a:xfrm>
            <a:prstGeom prst="rect">
              <a:avLst/>
            </a:prstGeom>
            <a:grpFill/>
            <a:ln w="57150">
              <a:solidFill>
                <a:schemeClr val="tx1"/>
              </a:solidFill>
            </a:ln>
          </p:spPr>
        </p:pic>
      </p:grpSp>
      <p:sp>
        <p:nvSpPr>
          <p:cNvPr id="7" name="Slide Number Placeholder 6"/>
          <p:cNvSpPr>
            <a:spLocks noGrp="1"/>
          </p:cNvSpPr>
          <p:nvPr>
            <p:ph type="sldNum" sz="quarter" idx="12"/>
          </p:nvPr>
        </p:nvSpPr>
        <p:spPr/>
        <p:txBody>
          <a:bodyPr/>
          <a:lstStyle/>
          <a:p>
            <a:fld id="{8B74F74A-7BF3-1C41-9DD5-AD56B693B424}" type="slidenum">
              <a:rPr lang="en-US" smtClean="0"/>
              <a:t>11</a:t>
            </a:fld>
            <a:endParaRPr lang="en-US" dirty="0"/>
          </a:p>
        </p:txBody>
      </p:sp>
    </p:spTree>
    <p:extLst>
      <p:ext uri="{BB962C8B-B14F-4D97-AF65-F5344CB8AC3E}">
        <p14:creationId xmlns:p14="http://schemas.microsoft.com/office/powerpoint/2010/main" val="1695669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linds(horizontal)">
                                      <p:cBhvr>
                                        <p:cTn id="23" dur="500"/>
                                        <p:tgtEl>
                                          <p:spTgt spid="3">
                                            <p:txEl>
                                              <p:pRg st="3" end="3"/>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linds(horizontal)">
                                      <p:cBhvr>
                                        <p:cTn id="26" dur="500"/>
                                        <p:tgtEl>
                                          <p:spTgt spid="3">
                                            <p:txEl>
                                              <p:pRg st="4" end="4"/>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blinds(horizontal)">
                                      <p:cBhvr>
                                        <p:cTn id="29" dur="500"/>
                                        <p:tgtEl>
                                          <p:spTgt spid="7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blinds(horizontal)">
                                      <p:cBhvr>
                                        <p:cTn id="34" dur="500"/>
                                        <p:tgtEl>
                                          <p:spTgt spid="3">
                                            <p:txEl>
                                              <p:pRg st="5" end="5"/>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blinds(horizontal)">
                                      <p:cBhvr>
                                        <p:cTn id="40" dur="500"/>
                                        <p:tgtEl>
                                          <p:spTgt spid="40"/>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blinds(horizontal)">
                                      <p:cBhvr>
                                        <p:cTn id="45" dur="500"/>
                                        <p:tgtEl>
                                          <p:spTgt spid="3">
                                            <p:txEl>
                                              <p:pRg st="8" end="8"/>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blinds(horizontal)">
                                      <p:cBhvr>
                                        <p:cTn id="48" dur="500"/>
                                        <p:tgtEl>
                                          <p:spTgt spid="70"/>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blinds(horizontal)">
                                      <p:cBhvr>
                                        <p:cTn id="53" dur="500"/>
                                        <p:tgtEl>
                                          <p:spTgt spid="3">
                                            <p:txEl>
                                              <p:pRg st="9" end="9"/>
                                            </p:txEl>
                                          </p:spTgt>
                                        </p:tgtEl>
                                      </p:cBhvr>
                                    </p:animEffect>
                                  </p:childTnLst>
                                </p:cTn>
                              </p:par>
                              <p:par>
                                <p:cTn id="54" presetID="3" presetClass="entr" presetSubtype="10" fill="hold" nodeType="with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blinds(horizontal)">
                                      <p:cBhvr>
                                        <p:cTn id="56" dur="500"/>
                                        <p:tgtEl>
                                          <p:spTgt spid="53"/>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Effect transition="in" filter="blinds(horizontal)">
                                      <p:cBhvr>
                                        <p:cTn id="61" dur="500"/>
                                        <p:tgtEl>
                                          <p:spTgt spid="3">
                                            <p:txEl>
                                              <p:pRg st="10" end="10"/>
                                            </p:txEl>
                                          </p:spTgt>
                                        </p:tgtEl>
                                      </p:cBhvr>
                                    </p:animEffect>
                                  </p:childTnLst>
                                </p:cTn>
                              </p:par>
                              <p:par>
                                <p:cTn id="62" presetID="3" presetClass="entr" presetSubtype="10"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blinds(horizontal)">
                                      <p:cBhvr>
                                        <p:cTn id="64" dur="500"/>
                                        <p:tgtEl>
                                          <p:spTgt spid="54"/>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3">
                                            <p:txEl>
                                              <p:pRg st="11" end="11"/>
                                            </p:txEl>
                                          </p:spTgt>
                                        </p:tgtEl>
                                        <p:attrNameLst>
                                          <p:attrName>style.visibility</p:attrName>
                                        </p:attrNameLst>
                                      </p:cBhvr>
                                      <p:to>
                                        <p:strVal val="visible"/>
                                      </p:to>
                                    </p:set>
                                    <p:animEffect transition="in" filter="blinds(horizontal)">
                                      <p:cBhvr>
                                        <p:cTn id="69" dur="500"/>
                                        <p:tgtEl>
                                          <p:spTgt spid="3">
                                            <p:txEl>
                                              <p:pRg st="11" end="11"/>
                                            </p:txEl>
                                          </p:spTgt>
                                        </p:tgtEl>
                                      </p:cBhvr>
                                    </p:animEffect>
                                  </p:childTnLst>
                                </p:cTn>
                              </p:par>
                              <p:par>
                                <p:cTn id="70" presetID="3" presetClass="entr" presetSubtype="10" fill="hold" nodeType="with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blinds(horizontal)">
                                      <p:cBhvr>
                                        <p:cTn id="7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grpSp>
        <p:nvGrpSpPr>
          <p:cNvPr id="11" name="Group 10"/>
          <p:cNvGrpSpPr/>
          <p:nvPr/>
        </p:nvGrpSpPr>
        <p:grpSpPr>
          <a:xfrm>
            <a:off x="798736" y="1869853"/>
            <a:ext cx="2815066" cy="2563354"/>
            <a:chOff x="780718" y="1869853"/>
            <a:chExt cx="2815066" cy="2563354"/>
          </a:xfrm>
        </p:grpSpPr>
        <p:sp>
          <p:nvSpPr>
            <p:cNvPr id="6" name="TextBox 5"/>
            <p:cNvSpPr txBox="1"/>
            <p:nvPr/>
          </p:nvSpPr>
          <p:spPr>
            <a:xfrm>
              <a:off x="780718" y="1869853"/>
              <a:ext cx="2815066" cy="400110"/>
            </a:xfrm>
            <a:prstGeom prst="rect">
              <a:avLst/>
            </a:prstGeom>
            <a:noFill/>
          </p:spPr>
          <p:txBody>
            <a:bodyPr wrap="none" rtlCol="0">
              <a:spAutoFit/>
            </a:bodyPr>
            <a:lstStyle/>
            <a:p>
              <a:r>
                <a:rPr lang="en-US" sz="2000" dirty="0" smtClean="0"/>
                <a:t>A. Google Scholar Profile</a:t>
              </a:r>
            </a:p>
          </p:txBody>
        </p:sp>
        <p:pic>
          <p:nvPicPr>
            <p:cNvPr id="9" name="Content Placeholder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35582" y="2253155"/>
              <a:ext cx="2666118" cy="2180052"/>
            </a:xfrm>
            <a:prstGeom prst="rect">
              <a:avLst/>
            </a:prstGeom>
          </p:spPr>
        </p:pic>
      </p:grpSp>
      <p:grpSp>
        <p:nvGrpSpPr>
          <p:cNvPr id="12" name="Group 11"/>
          <p:cNvGrpSpPr/>
          <p:nvPr/>
        </p:nvGrpSpPr>
        <p:grpSpPr>
          <a:xfrm>
            <a:off x="798736" y="4560754"/>
            <a:ext cx="2720982" cy="1839679"/>
            <a:chOff x="780718" y="4536817"/>
            <a:chExt cx="2720982" cy="1839679"/>
          </a:xfrm>
        </p:grpSpPr>
        <p:sp>
          <p:nvSpPr>
            <p:cNvPr id="7" name="TextBox 6"/>
            <p:cNvSpPr txBox="1"/>
            <p:nvPr/>
          </p:nvSpPr>
          <p:spPr>
            <a:xfrm>
              <a:off x="780718" y="4536817"/>
              <a:ext cx="2204258" cy="400110"/>
            </a:xfrm>
            <a:prstGeom prst="rect">
              <a:avLst/>
            </a:prstGeom>
            <a:noFill/>
          </p:spPr>
          <p:txBody>
            <a:bodyPr wrap="none" rtlCol="0">
              <a:spAutoFit/>
            </a:bodyPr>
            <a:lstStyle/>
            <a:p>
              <a:r>
                <a:rPr lang="en-US" sz="2000" dirty="0" smtClean="0"/>
                <a:t>B. Curriculum Vitae</a:t>
              </a:r>
              <a:endParaRPr lang="en-US" sz="2000" dirty="0"/>
            </a:p>
          </p:txBody>
        </p:sp>
        <p:pic>
          <p:nvPicPr>
            <p:cNvPr id="10" name="Content Placeholder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35582" y="4914355"/>
              <a:ext cx="2666118" cy="1462141"/>
            </a:xfrm>
            <a:prstGeom prst="rect">
              <a:avLst/>
            </a:prstGeom>
          </p:spPr>
        </p:pic>
      </p:grpSp>
      <p:grpSp>
        <p:nvGrpSpPr>
          <p:cNvPr id="17" name="Group 16"/>
          <p:cNvGrpSpPr/>
          <p:nvPr/>
        </p:nvGrpSpPr>
        <p:grpSpPr>
          <a:xfrm>
            <a:off x="3914534" y="1869853"/>
            <a:ext cx="7731874" cy="4530580"/>
            <a:chOff x="3621926" y="1869853"/>
            <a:chExt cx="7731874" cy="4530580"/>
          </a:xfrm>
        </p:grpSpPr>
        <p:sp>
          <p:nvSpPr>
            <p:cNvPr id="8" name="TextBox 7"/>
            <p:cNvSpPr txBox="1"/>
            <p:nvPr/>
          </p:nvSpPr>
          <p:spPr>
            <a:xfrm>
              <a:off x="3621926" y="1869853"/>
              <a:ext cx="1727011" cy="400110"/>
            </a:xfrm>
            <a:prstGeom prst="rect">
              <a:avLst/>
            </a:prstGeom>
            <a:noFill/>
          </p:spPr>
          <p:txBody>
            <a:bodyPr wrap="none" rtlCol="0">
              <a:spAutoFit/>
            </a:bodyPr>
            <a:lstStyle/>
            <a:p>
              <a:r>
                <a:rPr lang="en-US" sz="2000" dirty="0" smtClean="0"/>
                <a:t>C. Scholar Plot</a:t>
              </a:r>
              <a:endParaRPr lang="en-US" sz="2000" dirty="0"/>
            </a:p>
          </p:txBody>
        </p:sp>
        <p:grpSp>
          <p:nvGrpSpPr>
            <p:cNvPr id="16" name="Group 15"/>
            <p:cNvGrpSpPr/>
            <p:nvPr/>
          </p:nvGrpSpPr>
          <p:grpSpPr>
            <a:xfrm>
              <a:off x="3723832" y="2239185"/>
              <a:ext cx="7629968" cy="4161248"/>
              <a:chOff x="3547703" y="2239185"/>
              <a:chExt cx="7629968" cy="4161248"/>
            </a:xfrm>
          </p:grpSpPr>
          <p:pic>
            <p:nvPicPr>
              <p:cNvPr id="13" name="Picture 12"/>
              <p:cNvPicPr>
                <a:picLocks noChangeAspect="1"/>
              </p:cNvPicPr>
              <p:nvPr/>
            </p:nvPicPr>
            <p:blipFill rotWithShape="1">
              <a:blip r:embed="rId5" cstate="print">
                <a:extLst>
                  <a:ext uri="{28A0092B-C50C-407E-A947-70E740481C1C}">
                    <a14:useLocalDpi xmlns:a14="http://schemas.microsoft.com/office/drawing/2010/main"/>
                  </a:ext>
                </a:extLst>
              </a:blip>
              <a:srcRect t="1590"/>
              <a:stretch/>
            </p:blipFill>
            <p:spPr>
              <a:xfrm>
                <a:off x="3547703" y="2239185"/>
                <a:ext cx="7629968" cy="1987262"/>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47703" y="4262305"/>
                <a:ext cx="7629968" cy="2138128"/>
              </a:xfrm>
              <a:prstGeom prst="rect">
                <a:avLst/>
              </a:prstGeom>
            </p:spPr>
          </p:pic>
        </p:grpSp>
      </p:grpSp>
      <p:sp>
        <p:nvSpPr>
          <p:cNvPr id="5" name="Slide Number Placeholder 4"/>
          <p:cNvSpPr>
            <a:spLocks noGrp="1"/>
          </p:cNvSpPr>
          <p:nvPr>
            <p:ph type="sldNum" sz="quarter" idx="12"/>
          </p:nvPr>
        </p:nvSpPr>
        <p:spPr/>
        <p:txBody>
          <a:bodyPr/>
          <a:lstStyle/>
          <a:p>
            <a:fld id="{8B74F74A-7BF3-1C41-9DD5-AD56B693B424}" type="slidenum">
              <a:rPr lang="en-US" smtClean="0"/>
              <a:t>12</a:t>
            </a:fld>
            <a:endParaRPr lang="en-US" dirty="0"/>
          </a:p>
        </p:txBody>
      </p:sp>
    </p:spTree>
    <p:extLst>
      <p:ext uri="{BB962C8B-B14F-4D97-AF65-F5344CB8AC3E}">
        <p14:creationId xmlns:p14="http://schemas.microsoft.com/office/powerpoint/2010/main" val="1930075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sp>
        <p:nvSpPr>
          <p:cNvPr id="6" name="Content Placeholder 5"/>
          <p:cNvSpPr>
            <a:spLocks noGrp="1"/>
          </p:cNvSpPr>
          <p:nvPr>
            <p:ph idx="1"/>
          </p:nvPr>
        </p:nvSpPr>
        <p:spPr/>
        <p:txBody>
          <a:bodyPr/>
          <a:lstStyle/>
          <a:p>
            <a:r>
              <a:rPr lang="en-US" dirty="0" smtClean="0"/>
              <a:t>Visualization of Publication Record</a:t>
            </a:r>
          </a:p>
          <a:p>
            <a:pPr lvl="1"/>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34912" y="2581450"/>
            <a:ext cx="10122175" cy="3704716"/>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13</a:t>
            </a:fld>
            <a:endParaRPr lang="en-US" dirty="0"/>
          </a:p>
        </p:txBody>
      </p:sp>
      <p:sp>
        <p:nvSpPr>
          <p:cNvPr id="10" name="Oval 9"/>
          <p:cNvSpPr/>
          <p:nvPr/>
        </p:nvSpPr>
        <p:spPr>
          <a:xfrm>
            <a:off x="8081022" y="2566453"/>
            <a:ext cx="460710" cy="460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15" name="Oval 14"/>
          <p:cNvSpPr/>
          <p:nvPr/>
        </p:nvSpPr>
        <p:spPr>
          <a:xfrm>
            <a:off x="11025089" y="5751345"/>
            <a:ext cx="460710" cy="460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t>2</a:t>
            </a:r>
            <a:endParaRPr lang="en-US" sz="2000" dirty="0"/>
          </a:p>
        </p:txBody>
      </p:sp>
      <p:sp>
        <p:nvSpPr>
          <p:cNvPr id="16" name="Oval 15"/>
          <p:cNvSpPr/>
          <p:nvPr/>
        </p:nvSpPr>
        <p:spPr>
          <a:xfrm>
            <a:off x="1595130" y="2500121"/>
            <a:ext cx="460710" cy="460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3</a:t>
            </a:r>
            <a:endParaRPr lang="en-US" sz="2000" dirty="0"/>
          </a:p>
        </p:txBody>
      </p:sp>
      <p:sp>
        <p:nvSpPr>
          <p:cNvPr id="17" name="Oval 16"/>
          <p:cNvSpPr/>
          <p:nvPr/>
        </p:nvSpPr>
        <p:spPr>
          <a:xfrm>
            <a:off x="10696377" y="3039707"/>
            <a:ext cx="460710" cy="460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t>4</a:t>
            </a:r>
            <a:endParaRPr lang="en-US" sz="2000" dirty="0"/>
          </a:p>
        </p:txBody>
      </p:sp>
      <p:sp>
        <p:nvSpPr>
          <p:cNvPr id="18" name="Oval 17"/>
          <p:cNvSpPr/>
          <p:nvPr/>
        </p:nvSpPr>
        <p:spPr>
          <a:xfrm>
            <a:off x="6006545" y="5042291"/>
            <a:ext cx="460710" cy="4607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t>5</a:t>
            </a:r>
          </a:p>
        </p:txBody>
      </p:sp>
    </p:spTree>
    <p:extLst>
      <p:ext uri="{BB962C8B-B14F-4D97-AF65-F5344CB8AC3E}">
        <p14:creationId xmlns:p14="http://schemas.microsoft.com/office/powerpoint/2010/main" val="1614182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linds(horizontal)">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linds(horizontal)">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blinds(horizontal)">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0" grpId="0" animBg="1"/>
      <p:bldP spid="15" grpId="0" animBg="1"/>
      <p:bldP spid="16" grpId="0" animBg="1"/>
      <p:bldP spid="17" grpId="0" animBg="1"/>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Design Methods – </a:t>
            </a:r>
            <a:r>
              <a:rPr lang="en-US" dirty="0" smtClean="0"/>
              <a:t>Prestige</a:t>
            </a:r>
            <a:endParaRPr lang="en-US" dirty="0"/>
          </a:p>
        </p:txBody>
      </p:sp>
      <p:sp>
        <p:nvSpPr>
          <p:cNvPr id="3" name="Content Placeholder 2"/>
          <p:cNvSpPr>
            <a:spLocks noGrp="1"/>
          </p:cNvSpPr>
          <p:nvPr>
            <p:ph idx="1"/>
          </p:nvPr>
        </p:nvSpPr>
        <p:spPr/>
        <p:txBody>
          <a:bodyPr>
            <a:normAutofit/>
          </a:bodyPr>
          <a:lstStyle/>
          <a:p>
            <a:r>
              <a:rPr lang="en-US" dirty="0" smtClean="0"/>
              <a:t>Publication  symbols</a:t>
            </a:r>
            <a:endParaRPr lang="en-US" sz="2400" dirty="0" smtClean="0"/>
          </a:p>
          <a:p>
            <a:pPr lvl="1"/>
            <a:r>
              <a:rPr lang="en-US" dirty="0" smtClean="0"/>
              <a:t>Journal (A ~ r</a:t>
            </a:r>
            <a:r>
              <a:rPr lang="en-US" baseline="30000" dirty="0" smtClean="0"/>
              <a:t>2</a:t>
            </a:r>
            <a:r>
              <a:rPr lang="en-US" dirty="0" smtClean="0"/>
              <a:t>)</a:t>
            </a:r>
          </a:p>
          <a:p>
            <a:pPr lvl="1"/>
            <a:r>
              <a:rPr lang="en-US" dirty="0" smtClean="0"/>
              <a:t>Conference / Book</a:t>
            </a:r>
          </a:p>
          <a:p>
            <a:pPr lvl="1"/>
            <a:r>
              <a:rPr lang="en-US" dirty="0" smtClean="0"/>
              <a:t>Patent</a:t>
            </a:r>
          </a:p>
          <a:p>
            <a:endParaRPr lang="en-US" dirty="0" smtClean="0"/>
          </a:p>
          <a:p>
            <a:r>
              <a:rPr lang="en-US" dirty="0" smtClean="0"/>
              <a:t>Disk sizes for </a:t>
            </a:r>
            <a:r>
              <a:rPr lang="en-US" dirty="0" smtClean="0"/>
              <a:t>prestige visualization</a:t>
            </a:r>
            <a:endParaRPr lang="en-US" dirty="0"/>
          </a:p>
          <a:p>
            <a:pPr lvl="1"/>
            <a:r>
              <a:rPr lang="en-US" dirty="0"/>
              <a:t>IF bracket ( IF &lt; 2) - #1</a:t>
            </a:r>
          </a:p>
          <a:p>
            <a:pPr lvl="1"/>
            <a:r>
              <a:rPr lang="en-US" dirty="0"/>
              <a:t>IF bracket (2 ≤ IF &lt; 4) - #2</a:t>
            </a:r>
          </a:p>
          <a:p>
            <a:pPr lvl="1"/>
            <a:r>
              <a:rPr lang="en-US" dirty="0"/>
              <a:t>IF bracket (4 ≤ IF &lt; 16) - #3</a:t>
            </a:r>
          </a:p>
          <a:p>
            <a:pPr lvl="1"/>
            <a:r>
              <a:rPr lang="en-US" dirty="0"/>
              <a:t>IF bracket (IF ≥ 16) - #4</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19429" y="2036617"/>
            <a:ext cx="3039886" cy="131941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19429" y="3423501"/>
            <a:ext cx="4785465" cy="3320848"/>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614196678"/>
              </p:ext>
            </p:extLst>
          </p:nvPr>
        </p:nvGraphicFramePr>
        <p:xfrm>
          <a:off x="9725682" y="3894890"/>
          <a:ext cx="1647010" cy="1524000"/>
        </p:xfrm>
        <a:graphic>
          <a:graphicData uri="http://schemas.openxmlformats.org/drawingml/2006/table">
            <a:tbl>
              <a:tblPr firstRow="1" bandRow="1">
                <a:tableStyleId>{5C22544A-7EE6-4342-B048-85BDC9FD1C3A}</a:tableStyleId>
              </a:tblPr>
              <a:tblGrid>
                <a:gridCol w="823505"/>
                <a:gridCol w="823505"/>
              </a:tblGrid>
              <a:tr h="272582">
                <a:tc>
                  <a:txBody>
                    <a:bodyPr/>
                    <a:lstStyle/>
                    <a:p>
                      <a:pPr algn="ctr"/>
                      <a:r>
                        <a:rPr lang="en-US" sz="1400" dirty="0" smtClean="0"/>
                        <a:t>bins</a:t>
                      </a:r>
                      <a:endParaRPr lang="en-US" sz="1400" dirty="0"/>
                    </a:p>
                  </a:txBody>
                  <a:tcPr/>
                </a:tc>
                <a:tc>
                  <a:txBody>
                    <a:bodyPr/>
                    <a:lstStyle/>
                    <a:p>
                      <a:pPr algn="ctr"/>
                      <a:r>
                        <a:rPr lang="en-US" sz="1400" dirty="0" smtClean="0"/>
                        <a:t>counts</a:t>
                      </a:r>
                      <a:endParaRPr lang="en-US" sz="1400" dirty="0"/>
                    </a:p>
                  </a:txBody>
                  <a:tcPr/>
                </a:tc>
              </a:tr>
              <a:tr h="272582">
                <a:tc>
                  <a:txBody>
                    <a:bodyPr/>
                    <a:lstStyle/>
                    <a:p>
                      <a:pPr algn="ctr"/>
                      <a:r>
                        <a:rPr lang="en-US" sz="1400" dirty="0" smtClean="0"/>
                        <a:t>&lt;= </a:t>
                      </a:r>
                      <a:r>
                        <a:rPr lang="en-US" sz="1400" baseline="0" dirty="0" smtClean="0"/>
                        <a:t>2</a:t>
                      </a:r>
                      <a:endParaRPr lang="en-US" sz="1400" dirty="0"/>
                    </a:p>
                  </a:txBody>
                  <a:tcPr/>
                </a:tc>
                <a:tc>
                  <a:txBody>
                    <a:bodyPr/>
                    <a:lstStyle/>
                    <a:p>
                      <a:pPr algn="ctr"/>
                      <a:r>
                        <a:rPr lang="en-US" sz="1400" dirty="0" smtClean="0"/>
                        <a:t>5554</a:t>
                      </a:r>
                      <a:endParaRPr lang="en-US" sz="1400" dirty="0"/>
                    </a:p>
                  </a:txBody>
                  <a:tcPr/>
                </a:tc>
              </a:tr>
              <a:tr h="272582">
                <a:tc>
                  <a:txBody>
                    <a:bodyPr/>
                    <a:lstStyle/>
                    <a:p>
                      <a:pPr algn="ctr"/>
                      <a:r>
                        <a:rPr lang="en-US" sz="1400" dirty="0" smtClean="0"/>
                        <a:t>2</a:t>
                      </a:r>
                      <a:r>
                        <a:rPr lang="en-US" sz="1400" baseline="0" dirty="0" smtClean="0"/>
                        <a:t> - 4</a:t>
                      </a:r>
                      <a:endParaRPr lang="en-US" sz="1400" dirty="0"/>
                    </a:p>
                  </a:txBody>
                  <a:tcPr/>
                </a:tc>
                <a:tc>
                  <a:txBody>
                    <a:bodyPr/>
                    <a:lstStyle/>
                    <a:p>
                      <a:pPr algn="ctr"/>
                      <a:r>
                        <a:rPr lang="en-US" sz="1400" dirty="0" smtClean="0"/>
                        <a:t>1948</a:t>
                      </a:r>
                      <a:endParaRPr lang="en-US" sz="1400" dirty="0"/>
                    </a:p>
                  </a:txBody>
                  <a:tcPr/>
                </a:tc>
              </a:tr>
              <a:tr h="272582">
                <a:tc>
                  <a:txBody>
                    <a:bodyPr/>
                    <a:lstStyle/>
                    <a:p>
                      <a:pPr algn="ctr"/>
                      <a:r>
                        <a:rPr lang="en-US" sz="1400" dirty="0" smtClean="0"/>
                        <a:t>4 - 16</a:t>
                      </a:r>
                      <a:endParaRPr lang="en-US" sz="1400" dirty="0"/>
                    </a:p>
                  </a:txBody>
                  <a:tcPr/>
                </a:tc>
                <a:tc>
                  <a:txBody>
                    <a:bodyPr/>
                    <a:lstStyle/>
                    <a:p>
                      <a:pPr algn="ctr"/>
                      <a:r>
                        <a:rPr lang="en-US" sz="1400" dirty="0" smtClean="0"/>
                        <a:t>808</a:t>
                      </a:r>
                      <a:endParaRPr lang="en-US" sz="1400" dirty="0"/>
                    </a:p>
                  </a:txBody>
                  <a:tcPr/>
                </a:tc>
              </a:tr>
              <a:tr h="272582">
                <a:tc>
                  <a:txBody>
                    <a:bodyPr/>
                    <a:lstStyle/>
                    <a:p>
                      <a:pPr algn="ctr"/>
                      <a:r>
                        <a:rPr lang="en-US" sz="1400" dirty="0" smtClean="0"/>
                        <a:t>16</a:t>
                      </a:r>
                      <a:r>
                        <a:rPr lang="en-US" sz="1400" baseline="0" dirty="0" smtClean="0"/>
                        <a:t> &gt;=</a:t>
                      </a:r>
                      <a:endParaRPr lang="en-US" sz="1400" dirty="0"/>
                    </a:p>
                  </a:txBody>
                  <a:tcPr/>
                </a:tc>
                <a:tc>
                  <a:txBody>
                    <a:bodyPr/>
                    <a:lstStyle/>
                    <a:p>
                      <a:pPr algn="ctr"/>
                      <a:r>
                        <a:rPr lang="en-US" sz="1400" dirty="0" smtClean="0"/>
                        <a:t>62</a:t>
                      </a:r>
                      <a:endParaRPr lang="en-US" sz="1400" dirty="0"/>
                    </a:p>
                  </a:txBody>
                  <a:tcPr/>
                </a:tc>
              </a:tr>
            </a:tbl>
          </a:graphicData>
        </a:graphic>
      </p:graphicFrame>
      <p:sp>
        <p:nvSpPr>
          <p:cNvPr id="9" name="Slide Number Placeholder 8"/>
          <p:cNvSpPr>
            <a:spLocks noGrp="1"/>
          </p:cNvSpPr>
          <p:nvPr>
            <p:ph type="sldNum" sz="quarter" idx="12"/>
          </p:nvPr>
        </p:nvSpPr>
        <p:spPr/>
        <p:txBody>
          <a:bodyPr/>
          <a:lstStyle/>
          <a:p>
            <a:fld id="{8B74F74A-7BF3-1C41-9DD5-AD56B693B424}" type="slidenum">
              <a:rPr lang="en-US" smtClean="0"/>
              <a:t>14</a:t>
            </a:fld>
            <a:endParaRPr lang="en-US" dirty="0"/>
          </a:p>
        </p:txBody>
      </p:sp>
      <p:grpSp>
        <p:nvGrpSpPr>
          <p:cNvPr id="22" name="Group 21"/>
          <p:cNvGrpSpPr/>
          <p:nvPr/>
        </p:nvGrpSpPr>
        <p:grpSpPr>
          <a:xfrm>
            <a:off x="7330096" y="6369320"/>
            <a:ext cx="3741687" cy="346347"/>
            <a:chOff x="6880917" y="6369320"/>
            <a:chExt cx="3741687" cy="346347"/>
          </a:xfrm>
        </p:grpSpPr>
        <p:grpSp>
          <p:nvGrpSpPr>
            <p:cNvPr id="18" name="Group 17"/>
            <p:cNvGrpSpPr/>
            <p:nvPr/>
          </p:nvGrpSpPr>
          <p:grpSpPr>
            <a:xfrm>
              <a:off x="6880917" y="6369321"/>
              <a:ext cx="333746" cy="346346"/>
              <a:chOff x="6880917" y="6369321"/>
              <a:chExt cx="333746" cy="346346"/>
            </a:xfrm>
          </p:grpSpPr>
          <p:sp>
            <p:nvSpPr>
              <p:cNvPr id="10" name="Left Bracket 9"/>
              <p:cNvSpPr/>
              <p:nvPr/>
            </p:nvSpPr>
            <p:spPr>
              <a:xfrm rot="16200000">
                <a:off x="7005119" y="6353272"/>
                <a:ext cx="101859" cy="133957"/>
              </a:xfrm>
              <a:prstGeom prst="leftBracket">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6880917" y="6469446"/>
                <a:ext cx="333746" cy="246221"/>
              </a:xfrm>
              <a:prstGeom prst="rect">
                <a:avLst/>
              </a:prstGeom>
              <a:noFill/>
            </p:spPr>
            <p:txBody>
              <a:bodyPr wrap="none" rtlCol="0">
                <a:spAutoFit/>
              </a:bodyPr>
              <a:lstStyle/>
              <a:p>
                <a:r>
                  <a:rPr lang="en-US" sz="1000" b="1" dirty="0" smtClean="0">
                    <a:solidFill>
                      <a:srgbClr val="FF0000"/>
                    </a:solidFill>
                  </a:rPr>
                  <a:t>#1</a:t>
                </a:r>
                <a:endParaRPr lang="en-US" sz="1000" b="1" dirty="0">
                  <a:solidFill>
                    <a:srgbClr val="FF0000"/>
                  </a:solidFill>
                </a:endParaRPr>
              </a:p>
            </p:txBody>
          </p:sp>
        </p:grpSp>
        <p:grpSp>
          <p:nvGrpSpPr>
            <p:cNvPr id="19" name="Group 18"/>
            <p:cNvGrpSpPr/>
            <p:nvPr/>
          </p:nvGrpSpPr>
          <p:grpSpPr>
            <a:xfrm>
              <a:off x="7068304" y="6369321"/>
              <a:ext cx="333746" cy="346346"/>
              <a:chOff x="7068304" y="6369321"/>
              <a:chExt cx="333746" cy="346346"/>
            </a:xfrm>
          </p:grpSpPr>
          <p:sp>
            <p:nvSpPr>
              <p:cNvPr id="13" name="Left Bracket 12"/>
              <p:cNvSpPr/>
              <p:nvPr/>
            </p:nvSpPr>
            <p:spPr>
              <a:xfrm rot="16200000">
                <a:off x="7162224" y="6353272"/>
                <a:ext cx="101859" cy="133957"/>
              </a:xfrm>
              <a:prstGeom prst="leftBracket">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p:cNvSpPr txBox="1"/>
              <p:nvPr/>
            </p:nvSpPr>
            <p:spPr>
              <a:xfrm>
                <a:off x="7068304" y="6469446"/>
                <a:ext cx="333746" cy="246221"/>
              </a:xfrm>
              <a:prstGeom prst="rect">
                <a:avLst/>
              </a:prstGeom>
              <a:noFill/>
            </p:spPr>
            <p:txBody>
              <a:bodyPr wrap="none" rtlCol="0">
                <a:spAutoFit/>
              </a:bodyPr>
              <a:lstStyle/>
              <a:p>
                <a:r>
                  <a:rPr lang="en-US" sz="1000" b="1" dirty="0" smtClean="0">
                    <a:solidFill>
                      <a:srgbClr val="FF0000"/>
                    </a:solidFill>
                  </a:rPr>
                  <a:t>#2</a:t>
                </a:r>
                <a:endParaRPr lang="en-US" sz="1000" b="1" dirty="0">
                  <a:solidFill>
                    <a:srgbClr val="FF0000"/>
                  </a:solidFill>
                </a:endParaRPr>
              </a:p>
            </p:txBody>
          </p:sp>
        </p:grpSp>
        <p:grpSp>
          <p:nvGrpSpPr>
            <p:cNvPr id="20" name="Group 19"/>
            <p:cNvGrpSpPr/>
            <p:nvPr/>
          </p:nvGrpSpPr>
          <p:grpSpPr>
            <a:xfrm>
              <a:off x="7307236" y="6369321"/>
              <a:ext cx="827853" cy="346346"/>
              <a:chOff x="7307236" y="6369321"/>
              <a:chExt cx="827853" cy="346346"/>
            </a:xfrm>
          </p:grpSpPr>
          <p:sp>
            <p:nvSpPr>
              <p:cNvPr id="14" name="Left Bracket 13"/>
              <p:cNvSpPr/>
              <p:nvPr/>
            </p:nvSpPr>
            <p:spPr>
              <a:xfrm rot="16200000">
                <a:off x="7670234" y="6006323"/>
                <a:ext cx="101857" cy="827853"/>
              </a:xfrm>
              <a:prstGeom prst="leftBracket">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p:cNvSpPr txBox="1"/>
              <p:nvPr/>
            </p:nvSpPr>
            <p:spPr>
              <a:xfrm>
                <a:off x="7559195" y="6469446"/>
                <a:ext cx="332142" cy="246221"/>
              </a:xfrm>
              <a:prstGeom prst="rect">
                <a:avLst/>
              </a:prstGeom>
              <a:noFill/>
            </p:spPr>
            <p:txBody>
              <a:bodyPr wrap="none" rtlCol="0">
                <a:spAutoFit/>
              </a:bodyPr>
              <a:lstStyle/>
              <a:p>
                <a:r>
                  <a:rPr lang="en-US" sz="1000" b="1" dirty="0" smtClean="0">
                    <a:solidFill>
                      <a:srgbClr val="FF0000"/>
                    </a:solidFill>
                  </a:rPr>
                  <a:t>#3</a:t>
                </a:r>
                <a:endParaRPr lang="en-US" sz="1000" b="1" dirty="0">
                  <a:solidFill>
                    <a:srgbClr val="FF0000"/>
                  </a:solidFill>
                </a:endParaRPr>
              </a:p>
            </p:txBody>
          </p:sp>
        </p:grpSp>
        <p:grpSp>
          <p:nvGrpSpPr>
            <p:cNvPr id="21" name="Group 20"/>
            <p:cNvGrpSpPr/>
            <p:nvPr/>
          </p:nvGrpSpPr>
          <p:grpSpPr>
            <a:xfrm>
              <a:off x="8168392" y="6369320"/>
              <a:ext cx="2454212" cy="346347"/>
              <a:chOff x="8168392" y="6369320"/>
              <a:chExt cx="2454212" cy="346347"/>
            </a:xfrm>
          </p:grpSpPr>
          <p:sp>
            <p:nvSpPr>
              <p:cNvPr id="12" name="Left Bracket 11"/>
              <p:cNvSpPr/>
              <p:nvPr/>
            </p:nvSpPr>
            <p:spPr>
              <a:xfrm rot="16200000">
                <a:off x="9343687" y="5194025"/>
                <a:ext cx="103621" cy="2454212"/>
              </a:xfrm>
              <a:prstGeom prst="leftBracket">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nvSpPr>
            <p:spPr>
              <a:xfrm>
                <a:off x="9219354" y="6469446"/>
                <a:ext cx="336952" cy="246221"/>
              </a:xfrm>
              <a:prstGeom prst="rect">
                <a:avLst/>
              </a:prstGeom>
              <a:noFill/>
            </p:spPr>
            <p:txBody>
              <a:bodyPr wrap="none" rtlCol="0">
                <a:spAutoFit/>
              </a:bodyPr>
              <a:lstStyle/>
              <a:p>
                <a:r>
                  <a:rPr lang="en-US" sz="1000" b="1" dirty="0" smtClean="0">
                    <a:solidFill>
                      <a:srgbClr val="FF0000"/>
                    </a:solidFill>
                  </a:rPr>
                  <a:t>#4</a:t>
                </a:r>
                <a:endParaRPr lang="en-US" sz="1000" b="1" dirty="0">
                  <a:solidFill>
                    <a:srgbClr val="FF0000"/>
                  </a:solidFill>
                </a:endParaRPr>
              </a:p>
            </p:txBody>
          </p:sp>
        </p:grpSp>
      </p:grpSp>
    </p:spTree>
    <p:extLst>
      <p:ext uri="{BB962C8B-B14F-4D97-AF65-F5344CB8AC3E}">
        <p14:creationId xmlns:p14="http://schemas.microsoft.com/office/powerpoint/2010/main" val="2023106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blinds(horizontal)">
                                      <p:cBhvr>
                                        <p:cTn id="33" dur="500"/>
                                        <p:tgtEl>
                                          <p:spTgt spid="3">
                                            <p:txEl>
                                              <p:pRg st="8" end="8"/>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blinds(horizontal)">
                                      <p:cBhvr>
                                        <p:cTn id="36" dur="500"/>
                                        <p:tgtEl>
                                          <p:spTgt spid="3">
                                            <p:txEl>
                                              <p:pRg st="9" end="9"/>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blinds(horizontal)">
                                      <p:cBhvr>
                                        <p:cTn id="39" dur="500"/>
                                        <p:tgtEl>
                                          <p:spTgt spid="5"/>
                                        </p:tgtEl>
                                      </p:cBhvr>
                                    </p:animEffect>
                                  </p:childTnLst>
                                </p:cTn>
                              </p:par>
                              <p:par>
                                <p:cTn id="40" presetID="3" presetClass="entr" presetSubtype="10" fill="hold"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blinds(horizontal)">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blinds(horizontal)">
                                      <p:cBhvr>
                                        <p:cTn id="4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 – Impact Scales </a:t>
            </a:r>
            <a:endParaRPr lang="en-US" dirty="0"/>
          </a:p>
        </p:txBody>
      </p:sp>
      <p:sp>
        <p:nvSpPr>
          <p:cNvPr id="3" name="Content Placeholder 2"/>
          <p:cNvSpPr>
            <a:spLocks noGrp="1"/>
          </p:cNvSpPr>
          <p:nvPr>
            <p:ph idx="1"/>
          </p:nvPr>
        </p:nvSpPr>
        <p:spPr/>
        <p:txBody>
          <a:bodyPr/>
          <a:lstStyle/>
          <a:p>
            <a:r>
              <a:rPr lang="en-US" dirty="0" smtClean="0"/>
              <a:t>Log and Decimal scales</a:t>
            </a:r>
          </a:p>
          <a:p>
            <a:pPr lvl="1"/>
            <a:r>
              <a:rPr lang="en-US" dirty="0" smtClean="0"/>
              <a:t>Senior records vs. junior records</a:t>
            </a:r>
          </a:p>
        </p:txBody>
      </p:sp>
      <p:grpSp>
        <p:nvGrpSpPr>
          <p:cNvPr id="16" name="Group 15"/>
          <p:cNvGrpSpPr/>
          <p:nvPr/>
        </p:nvGrpSpPr>
        <p:grpSpPr>
          <a:xfrm>
            <a:off x="486965" y="2959052"/>
            <a:ext cx="5609035" cy="3692413"/>
            <a:chOff x="486965" y="2959052"/>
            <a:chExt cx="5609035" cy="3692413"/>
          </a:xfrm>
        </p:grpSpPr>
        <p:sp>
          <p:nvSpPr>
            <p:cNvPr id="4" name="TextBox 3"/>
            <p:cNvSpPr txBox="1"/>
            <p:nvPr/>
          </p:nvSpPr>
          <p:spPr>
            <a:xfrm>
              <a:off x="1926488" y="2959052"/>
              <a:ext cx="2719014"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sz="2400" dirty="0"/>
                <a:t>Log</a:t>
              </a:r>
              <a:r>
                <a:rPr lang="en-US" sz="2400" baseline="-25000" dirty="0"/>
                <a:t>10</a:t>
              </a:r>
              <a:r>
                <a:rPr lang="en-US" sz="2400" dirty="0"/>
                <a:t> (Default)</a:t>
              </a:r>
            </a:p>
          </p:txBody>
        </p:sp>
        <p:pic>
          <p:nvPicPr>
            <p:cNvPr id="14" name="Picture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6965" y="3451065"/>
              <a:ext cx="5609035" cy="3200400"/>
            </a:xfrm>
            <a:prstGeom prst="rect">
              <a:avLst/>
            </a:prstGeom>
          </p:spPr>
        </p:pic>
      </p:grpSp>
      <p:grpSp>
        <p:nvGrpSpPr>
          <p:cNvPr id="17" name="Group 16"/>
          <p:cNvGrpSpPr/>
          <p:nvPr/>
        </p:nvGrpSpPr>
        <p:grpSpPr>
          <a:xfrm>
            <a:off x="6236900" y="2959052"/>
            <a:ext cx="5549014" cy="3692413"/>
            <a:chOff x="6236900" y="2959052"/>
            <a:chExt cx="5549014" cy="3692413"/>
          </a:xfrm>
        </p:grpSpPr>
        <p:sp>
          <p:nvSpPr>
            <p:cNvPr id="7" name="TextBox 6"/>
            <p:cNvSpPr txBox="1"/>
            <p:nvPr/>
          </p:nvSpPr>
          <p:spPr>
            <a:xfrm>
              <a:off x="8195318" y="2959052"/>
              <a:ext cx="1632178"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sz="2400" dirty="0"/>
                <a:t>Decimal</a:t>
              </a:r>
            </a:p>
          </p:txBody>
        </p:sp>
        <p:pic>
          <p:nvPicPr>
            <p:cNvPr id="15" name="Picture 1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36900" y="3451065"/>
              <a:ext cx="5549014" cy="3200400"/>
            </a:xfrm>
            <a:prstGeom prst="rect">
              <a:avLst/>
            </a:prstGeom>
          </p:spPr>
        </p:pic>
      </p:grpSp>
      <p:pic>
        <p:nvPicPr>
          <p:cNvPr id="18" name="Picture 1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86965" y="3439183"/>
            <a:ext cx="5656283" cy="3291840"/>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233264" y="3439183"/>
            <a:ext cx="5614508" cy="3291840"/>
          </a:xfrm>
          <a:prstGeom prst="rect">
            <a:avLst/>
          </a:prstGeom>
        </p:spPr>
      </p:pic>
      <p:sp>
        <p:nvSpPr>
          <p:cNvPr id="8" name="Slide Number Placeholder 7"/>
          <p:cNvSpPr>
            <a:spLocks noGrp="1"/>
          </p:cNvSpPr>
          <p:nvPr>
            <p:ph type="sldNum" sz="quarter" idx="12"/>
          </p:nvPr>
        </p:nvSpPr>
        <p:spPr/>
        <p:txBody>
          <a:bodyPr/>
          <a:lstStyle/>
          <a:p>
            <a:fld id="{8B74F74A-7BF3-1C41-9DD5-AD56B693B424}" type="slidenum">
              <a:rPr lang="en-US" smtClean="0"/>
              <a:t>15</a:t>
            </a:fld>
            <a:endParaRPr lang="en-US" dirty="0"/>
          </a:p>
        </p:txBody>
      </p:sp>
    </p:spTree>
    <p:extLst>
      <p:ext uri="{BB962C8B-B14F-4D97-AF65-F5344CB8AC3E}">
        <p14:creationId xmlns:p14="http://schemas.microsoft.com/office/powerpoint/2010/main" val="1307500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par>
                          <p:cTn id="11" fill="hold">
                            <p:stCondLst>
                              <p:cond delay="500"/>
                            </p:stCondLst>
                            <p:childTnLst>
                              <p:par>
                                <p:cTn id="12" presetID="3" presetClass="entr" presetSubtype="1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blinds(horizontal)">
                                      <p:cBhvr>
                                        <p:cTn id="14" dur="1000"/>
                                        <p:tgtEl>
                                          <p:spTgt spid="16"/>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linds(horizontal)">
                                      <p:cBhvr>
                                        <p:cTn id="18" dur="10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linds(horizontal)">
                                      <p:cBhvr>
                                        <p:cTn id="23" dur="500"/>
                                        <p:tgtEl>
                                          <p:spTgt spid="18"/>
                                        </p:tgtEl>
                                      </p:cBhvr>
                                    </p:animEffect>
                                  </p:childTnLst>
                                </p:cTn>
                              </p:par>
                              <p:par>
                                <p:cTn id="24" presetID="3" presetClass="entr" presetSubtype="1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linds(horizontal)">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01023"/>
            <a:ext cx="10515600" cy="1325563"/>
          </a:xfrm>
        </p:spPr>
        <p:txBody>
          <a:bodyPr>
            <a:normAutofit fontScale="90000"/>
          </a:bodyPr>
          <a:lstStyle/>
          <a:p>
            <a:r>
              <a:rPr lang="en-US" dirty="0" smtClean="0"/>
              <a:t>Design Methods – Ranked Density of Publication Types</a:t>
            </a:r>
            <a:endParaRPr lang="en-US" dirty="0"/>
          </a:p>
        </p:txBody>
      </p:sp>
      <p:sp>
        <p:nvSpPr>
          <p:cNvPr id="3" name="Content Placeholder 2"/>
          <p:cNvSpPr>
            <a:spLocks noGrp="1"/>
          </p:cNvSpPr>
          <p:nvPr>
            <p:ph idx="1"/>
          </p:nvPr>
        </p:nvSpPr>
        <p:spPr>
          <a:xfrm>
            <a:off x="1120000" y="2198845"/>
            <a:ext cx="6557304" cy="4351338"/>
          </a:xfrm>
        </p:spPr>
        <p:txBody>
          <a:bodyPr>
            <a:normAutofit/>
          </a:bodyPr>
          <a:lstStyle/>
          <a:p>
            <a:r>
              <a:rPr lang="en-US" dirty="0" smtClean="0"/>
              <a:t>Examples of different scholarly profiles</a:t>
            </a:r>
          </a:p>
          <a:p>
            <a:pPr marL="914400" lvl="1" indent="-457200">
              <a:buFont typeface="+mj-lt"/>
              <a:buAutoNum type="alphaUcPeriod"/>
            </a:pPr>
            <a:r>
              <a:rPr lang="en-US" dirty="0" smtClean="0"/>
              <a:t>Mix of journal and conference papers</a:t>
            </a:r>
          </a:p>
          <a:p>
            <a:pPr marL="914400" lvl="1" indent="-457200">
              <a:buFont typeface="+mj-lt"/>
              <a:buAutoNum type="alphaUcPeriod"/>
            </a:pPr>
            <a:r>
              <a:rPr lang="en-US" dirty="0" smtClean="0"/>
              <a:t>Preponderance of </a:t>
            </a:r>
            <a:r>
              <a:rPr lang="en-US" dirty="0"/>
              <a:t>c</a:t>
            </a:r>
            <a:r>
              <a:rPr lang="en-US" dirty="0" smtClean="0"/>
              <a:t>onference </a:t>
            </a:r>
            <a:r>
              <a:rPr lang="en-US" dirty="0"/>
              <a:t>p</a:t>
            </a:r>
            <a:r>
              <a:rPr lang="en-US" dirty="0" smtClean="0"/>
              <a:t>apers</a:t>
            </a:r>
          </a:p>
          <a:p>
            <a:pPr marL="914400" lvl="1" indent="-457200">
              <a:buFont typeface="+mj-lt"/>
              <a:buAutoNum type="alphaUcPeriod"/>
            </a:pPr>
            <a:r>
              <a:rPr lang="en-US" dirty="0" smtClean="0"/>
              <a:t>Mix of journal papers and </a:t>
            </a:r>
            <a:r>
              <a:rPr lang="en-US" dirty="0"/>
              <a:t>p</a:t>
            </a:r>
            <a:r>
              <a:rPr lang="en-US" dirty="0" smtClean="0"/>
              <a:t>atents</a:t>
            </a:r>
          </a:p>
          <a:p>
            <a:endParaRPr lang="en-US" dirty="0" smtClean="0"/>
          </a:p>
          <a:p>
            <a:r>
              <a:rPr lang="en-US" dirty="0" smtClean="0"/>
              <a:t>Why this is useful?</a:t>
            </a:r>
          </a:p>
          <a:p>
            <a:pPr lvl="1"/>
            <a:r>
              <a:rPr lang="en-US" dirty="0" smtClean="0"/>
              <a:t>Aids in comprehending the scholarly profile</a:t>
            </a:r>
          </a:p>
          <a:p>
            <a:pPr lvl="1"/>
            <a:r>
              <a:rPr lang="en-US" dirty="0" smtClean="0"/>
              <a:t>Reveals the type of publication producing the biggest impact</a:t>
            </a:r>
          </a:p>
          <a:p>
            <a:endParaRPr lang="en-US" dirty="0" smtClean="0"/>
          </a:p>
          <a:p>
            <a:pPr marL="0" indent="0">
              <a:buNone/>
            </a:pPr>
            <a:endParaRPr lang="en-US" dirty="0"/>
          </a:p>
        </p:txBody>
      </p:sp>
      <p:grpSp>
        <p:nvGrpSpPr>
          <p:cNvPr id="8" name="Group 7"/>
          <p:cNvGrpSpPr/>
          <p:nvPr/>
        </p:nvGrpSpPr>
        <p:grpSpPr>
          <a:xfrm>
            <a:off x="7677304" y="2153252"/>
            <a:ext cx="1187107" cy="4311868"/>
            <a:chOff x="7677304" y="1780032"/>
            <a:chExt cx="1187107" cy="4311868"/>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77304" y="1780032"/>
              <a:ext cx="1187107" cy="3882008"/>
            </a:xfrm>
            <a:prstGeom prst="rect">
              <a:avLst/>
            </a:prstGeom>
          </p:spPr>
        </p:pic>
        <p:sp>
          <p:nvSpPr>
            <p:cNvPr id="4" name="TextBox 3"/>
            <p:cNvSpPr txBox="1"/>
            <p:nvPr/>
          </p:nvSpPr>
          <p:spPr>
            <a:xfrm>
              <a:off x="8127147" y="5782028"/>
              <a:ext cx="287420" cy="309872"/>
            </a:xfrm>
            <a:prstGeom prst="rect">
              <a:avLst/>
            </a:prstGeom>
            <a:noFill/>
          </p:spPr>
          <p:txBody>
            <a:bodyPr wrap="square" rtlCol="0">
              <a:spAutoFit/>
            </a:bodyPr>
            <a:lstStyle/>
            <a:p>
              <a:r>
                <a:rPr lang="en-US" dirty="0" smtClean="0"/>
                <a:t>A</a:t>
              </a:r>
              <a:endParaRPr lang="en-US" dirty="0"/>
            </a:p>
          </p:txBody>
        </p:sp>
      </p:grpSp>
      <p:grpSp>
        <p:nvGrpSpPr>
          <p:cNvPr id="9" name="Group 8"/>
          <p:cNvGrpSpPr/>
          <p:nvPr/>
        </p:nvGrpSpPr>
        <p:grpSpPr>
          <a:xfrm>
            <a:off x="9089320" y="2153254"/>
            <a:ext cx="1187107" cy="4298921"/>
            <a:chOff x="9089320" y="1780034"/>
            <a:chExt cx="1187107" cy="4298921"/>
          </a:xfrm>
        </p:grpSpPr>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089320" y="1780034"/>
              <a:ext cx="1187107" cy="3882008"/>
            </a:xfrm>
            <a:prstGeom prst="rect">
              <a:avLst/>
            </a:prstGeom>
          </p:spPr>
        </p:pic>
        <p:sp>
          <p:nvSpPr>
            <p:cNvPr id="11" name="TextBox 10"/>
            <p:cNvSpPr txBox="1"/>
            <p:nvPr/>
          </p:nvSpPr>
          <p:spPr>
            <a:xfrm>
              <a:off x="9548245" y="5769083"/>
              <a:ext cx="269256" cy="309872"/>
            </a:xfrm>
            <a:prstGeom prst="rect">
              <a:avLst/>
            </a:prstGeom>
            <a:noFill/>
          </p:spPr>
          <p:txBody>
            <a:bodyPr wrap="none" rtlCol="0">
              <a:spAutoFit/>
            </a:bodyPr>
            <a:lstStyle/>
            <a:p>
              <a:r>
                <a:rPr lang="en-US" dirty="0"/>
                <a:t>B</a:t>
              </a:r>
            </a:p>
          </p:txBody>
        </p:sp>
      </p:grpSp>
      <p:grpSp>
        <p:nvGrpSpPr>
          <p:cNvPr id="10" name="Group 9"/>
          <p:cNvGrpSpPr/>
          <p:nvPr/>
        </p:nvGrpSpPr>
        <p:grpSpPr>
          <a:xfrm>
            <a:off x="10487323" y="2153252"/>
            <a:ext cx="1187107" cy="4298923"/>
            <a:chOff x="10487323" y="1780032"/>
            <a:chExt cx="1187107" cy="4298923"/>
          </a:xfrm>
        </p:grpSpPr>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487323" y="1780032"/>
              <a:ext cx="1187107" cy="3882008"/>
            </a:xfrm>
            <a:prstGeom prst="rect">
              <a:avLst/>
            </a:prstGeom>
          </p:spPr>
        </p:pic>
        <p:sp>
          <p:nvSpPr>
            <p:cNvPr id="12" name="TextBox 11"/>
            <p:cNvSpPr txBox="1"/>
            <p:nvPr/>
          </p:nvSpPr>
          <p:spPr>
            <a:xfrm>
              <a:off x="10942214" y="5769083"/>
              <a:ext cx="277325" cy="309872"/>
            </a:xfrm>
            <a:prstGeom prst="rect">
              <a:avLst/>
            </a:prstGeom>
            <a:noFill/>
          </p:spPr>
          <p:txBody>
            <a:bodyPr wrap="none" rtlCol="0">
              <a:spAutoFit/>
            </a:bodyPr>
            <a:lstStyle/>
            <a:p>
              <a:r>
                <a:rPr lang="en-US" dirty="0" smtClean="0"/>
                <a:t>C</a:t>
              </a:r>
              <a:endParaRPr lang="en-US" dirty="0"/>
            </a:p>
          </p:txBody>
        </p:sp>
      </p:grpSp>
      <p:sp>
        <p:nvSpPr>
          <p:cNvPr id="15" name="Slide Number Placeholder 14"/>
          <p:cNvSpPr>
            <a:spLocks noGrp="1"/>
          </p:cNvSpPr>
          <p:nvPr>
            <p:ph type="sldNum" sz="quarter" idx="12"/>
          </p:nvPr>
        </p:nvSpPr>
        <p:spPr/>
        <p:txBody>
          <a:bodyPr/>
          <a:lstStyle/>
          <a:p>
            <a:fld id="{8B74F74A-7BF3-1C41-9DD5-AD56B693B424}" type="slidenum">
              <a:rPr lang="en-US" smtClean="0"/>
              <a:t>16</a:t>
            </a:fld>
            <a:endParaRPr lang="en-US" dirty="0"/>
          </a:p>
        </p:txBody>
      </p:sp>
    </p:spTree>
    <p:extLst>
      <p:ext uri="{BB962C8B-B14F-4D97-AF65-F5344CB8AC3E}">
        <p14:creationId xmlns:p14="http://schemas.microsoft.com/office/powerpoint/2010/main" val="17284544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blinds(horizontal)">
                                      <p:cBhvr>
                                        <p:cTn id="20" dur="500"/>
                                        <p:tgtEl>
                                          <p:spTgt spid="3">
                                            <p:txEl>
                                              <p:pRg st="2" end="2"/>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blinds(horizontal)">
                                      <p:cBhvr>
                                        <p:cTn id="28" dur="500"/>
                                        <p:tgtEl>
                                          <p:spTgt spid="3">
                                            <p:txEl>
                                              <p:pRg st="3" end="3"/>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linds(horizontal)">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blinds(horizontal)">
                                      <p:cBhvr>
                                        <p:cTn id="36" dur="500"/>
                                        <p:tgtEl>
                                          <p:spTgt spid="3">
                                            <p:txEl>
                                              <p:pRg st="5" end="5"/>
                                            </p:txEl>
                                          </p:spTgt>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blinds(horizontal)">
                                      <p:cBhvr>
                                        <p:cTn id="39" dur="500"/>
                                        <p:tgtEl>
                                          <p:spTgt spid="3">
                                            <p:txEl>
                                              <p:pRg st="6" end="6"/>
                                            </p:txEl>
                                          </p:spTgt>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 </a:t>
            </a:r>
            <a:r>
              <a:rPr lang="en-US" dirty="0" smtClean="0"/>
              <a:t>Methods – Details on Demand</a:t>
            </a:r>
            <a:endParaRPr lang="en-US" dirty="0"/>
          </a:p>
        </p:txBody>
      </p:sp>
      <p:sp>
        <p:nvSpPr>
          <p:cNvPr id="3" name="Content Placeholder 2"/>
          <p:cNvSpPr>
            <a:spLocks noGrp="1"/>
          </p:cNvSpPr>
          <p:nvPr>
            <p:ph idx="1"/>
          </p:nvPr>
        </p:nvSpPr>
        <p:spPr/>
        <p:txBody>
          <a:bodyPr/>
          <a:lstStyle/>
          <a:p>
            <a:r>
              <a:rPr lang="en-US" dirty="0" smtClean="0"/>
              <a:t>Tooltip for details</a:t>
            </a:r>
          </a:p>
          <a:p>
            <a:pPr lvl="1"/>
            <a:r>
              <a:rPr lang="en-US" dirty="0" smtClean="0"/>
              <a:t>Title, Year of Publication, Citation number, Journal  [Conference, Patent] name and Impact Factor value</a:t>
            </a:r>
          </a:p>
          <a:p>
            <a:pPr lvl="1"/>
            <a:r>
              <a:rPr lang="en-US" dirty="0" smtClean="0"/>
              <a:t>Co-Author list with bars representing the strength of collaboration history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41126" y="3721075"/>
            <a:ext cx="6909748" cy="2635129"/>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17</a:t>
            </a:fld>
            <a:endParaRPr lang="en-US" dirty="0"/>
          </a:p>
        </p:txBody>
      </p:sp>
    </p:spTree>
    <p:extLst>
      <p:ext uri="{BB962C8B-B14F-4D97-AF65-F5344CB8AC3E}">
        <p14:creationId xmlns:p14="http://schemas.microsoft.com/office/powerpoint/2010/main" val="328387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 - Funding</a:t>
            </a:r>
            <a:endParaRPr lang="en-US" dirty="0"/>
          </a:p>
        </p:txBody>
      </p:sp>
      <p:sp>
        <p:nvSpPr>
          <p:cNvPr id="3" name="Content Placeholder 2"/>
          <p:cNvSpPr>
            <a:spLocks noGrp="1"/>
          </p:cNvSpPr>
          <p:nvPr>
            <p:ph idx="1"/>
          </p:nvPr>
        </p:nvSpPr>
        <p:spPr>
          <a:xfrm>
            <a:off x="1120000" y="4398189"/>
            <a:ext cx="10233800" cy="4351338"/>
          </a:xfrm>
        </p:spPr>
        <p:txBody>
          <a:bodyPr>
            <a:normAutofit/>
          </a:bodyPr>
          <a:lstStyle/>
          <a:p>
            <a:r>
              <a:rPr lang="en-US" sz="2400" dirty="0" smtClean="0"/>
              <a:t>Funding data for NSF, NIH, NASA</a:t>
            </a:r>
          </a:p>
          <a:p>
            <a:pPr lvl="1"/>
            <a:r>
              <a:rPr lang="en-US" sz="1800" dirty="0"/>
              <a:t>NSF: FY 1985 - FY 2013 (29 years, 312,311 rows, 10,769/year)</a:t>
            </a:r>
          </a:p>
          <a:p>
            <a:pPr lvl="1"/>
            <a:r>
              <a:rPr lang="en-US" sz="1800" dirty="0"/>
              <a:t>NIH: FY 2000 - FY 2013 (14 years, 777,657 rows, 55,456/year)</a:t>
            </a:r>
          </a:p>
          <a:p>
            <a:pPr lvl="1"/>
            <a:r>
              <a:rPr lang="en-US" sz="1800" dirty="0"/>
              <a:t>NASA: FY 2007 - FY 2015 (9 years, 16,670 rows, 1,852/year)</a:t>
            </a:r>
            <a:endParaRPr lang="en-US" sz="2000" dirty="0" smtClean="0"/>
          </a:p>
          <a:p>
            <a:r>
              <a:rPr lang="en-US" sz="2400" dirty="0" smtClean="0"/>
              <a:t>Tooltip displays details</a:t>
            </a:r>
          </a:p>
          <a:p>
            <a:pPr lvl="1"/>
            <a:r>
              <a:rPr lang="en-US" sz="2000" dirty="0" smtClean="0"/>
              <a:t>Agents, Year, Award ID, Amount and Roles such as PI, Co-PI, Investigator</a:t>
            </a:r>
            <a:endParaRPr lang="en-US" sz="2000" dirty="0"/>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34142" y="1548910"/>
            <a:ext cx="8778240" cy="2794359"/>
          </a:xfrm>
          <a:prstGeom prst="rect">
            <a:avLst/>
          </a:prstGeom>
        </p:spPr>
      </p:pic>
      <p:pic>
        <p:nvPicPr>
          <p:cNvPr id="12" name="Picture 11"/>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734142" y="1546599"/>
            <a:ext cx="8778240" cy="2794359"/>
          </a:xfrm>
          <a:prstGeom prst="rect">
            <a:avLst/>
          </a:prstGeom>
        </p:spPr>
      </p:pic>
      <p:sp>
        <p:nvSpPr>
          <p:cNvPr id="6" name="Slide Number Placeholder 5"/>
          <p:cNvSpPr>
            <a:spLocks noGrp="1"/>
          </p:cNvSpPr>
          <p:nvPr>
            <p:ph type="sldNum" sz="quarter" idx="12"/>
          </p:nvPr>
        </p:nvSpPr>
        <p:spPr/>
        <p:txBody>
          <a:bodyPr/>
          <a:lstStyle/>
          <a:p>
            <a:fld id="{8B74F74A-7BF3-1C41-9DD5-AD56B693B424}" type="slidenum">
              <a:rPr lang="en-US" smtClean="0"/>
              <a:t>18</a:t>
            </a:fld>
            <a:endParaRPr lang="en-US" dirty="0"/>
          </a:p>
        </p:txBody>
      </p:sp>
      <p:pic>
        <p:nvPicPr>
          <p:cNvPr id="4" name="Picture 3"/>
          <p:cNvPicPr>
            <a:picLocks noChangeAspect="1"/>
          </p:cNvPicPr>
          <p:nvPr/>
        </p:nvPicPr>
        <p:blipFill>
          <a:blip r:embed="rId5"/>
          <a:stretch>
            <a:fillRect/>
          </a:stretch>
        </p:blipFill>
        <p:spPr>
          <a:xfrm>
            <a:off x="9623497" y="4411578"/>
            <a:ext cx="1856589" cy="1198531"/>
          </a:xfrm>
          <a:prstGeom prst="rect">
            <a:avLst/>
          </a:prstGeom>
        </p:spPr>
      </p:pic>
    </p:spTree>
    <p:extLst>
      <p:ext uri="{BB962C8B-B14F-4D97-AF65-F5344CB8AC3E}">
        <p14:creationId xmlns:p14="http://schemas.microsoft.com/office/powerpoint/2010/main" val="1450676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500"/>
                                        <p:tgtEl>
                                          <p:spTgt spid="3">
                                            <p:txEl>
                                              <p:pRg st="2" end="2"/>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linds(horizontal)">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linds(horizontal)">
                                      <p:cBhvr>
                                        <p:cTn id="26" dur="500"/>
                                        <p:tgtEl>
                                          <p:spTgt spid="3">
                                            <p:txEl>
                                              <p:pRg st="4" end="4"/>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blinds(horizontal)">
                                      <p:cBhvr>
                                        <p:cTn id="29" dur="500"/>
                                        <p:tgtEl>
                                          <p:spTgt spid="3">
                                            <p:txEl>
                                              <p:pRg st="5" end="5"/>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Prototype!</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8B74F74A-7BF3-1C41-9DD5-AD56B693B424}" type="slidenum">
              <a:rPr lang="en-US" smtClean="0"/>
              <a:t>19</a:t>
            </a:fld>
            <a:endParaRPr lang="en-US" dirty="0"/>
          </a:p>
        </p:txBody>
      </p:sp>
      <p:grpSp>
        <p:nvGrpSpPr>
          <p:cNvPr id="5" name="Group 4"/>
          <p:cNvGrpSpPr>
            <a:grpSpLocks noChangeAspect="1"/>
          </p:cNvGrpSpPr>
          <p:nvPr/>
        </p:nvGrpSpPr>
        <p:grpSpPr>
          <a:xfrm>
            <a:off x="1570382" y="1690688"/>
            <a:ext cx="9051112" cy="4936314"/>
            <a:chOff x="3547703" y="2239185"/>
            <a:chExt cx="7629968" cy="4161248"/>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t="1590"/>
            <a:stretch/>
          </p:blipFill>
          <p:spPr>
            <a:xfrm>
              <a:off x="3547703" y="2239185"/>
              <a:ext cx="7629968" cy="1987262"/>
            </a:xfrm>
            <a:prstGeom prst="rect">
              <a:avLst/>
            </a:prstGeom>
            <a:ln w="76200">
              <a:solidFill>
                <a:schemeClr val="tx1"/>
              </a:solidFill>
            </a:ln>
          </p:spPr>
        </p:pic>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547703" y="4262305"/>
              <a:ext cx="7629968" cy="2138128"/>
            </a:xfrm>
            <a:prstGeom prst="rect">
              <a:avLst/>
            </a:prstGeom>
            <a:ln w="76200">
              <a:solidFill>
                <a:schemeClr val="tx1"/>
              </a:solidFill>
            </a:ln>
          </p:spPr>
        </p:pic>
      </p:grpSp>
    </p:spTree>
    <p:extLst>
      <p:ext uri="{BB962C8B-B14F-4D97-AF65-F5344CB8AC3E}">
        <p14:creationId xmlns:p14="http://schemas.microsoft.com/office/powerpoint/2010/main" val="142112992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92500" lnSpcReduction="20000"/>
          </a:bodyPr>
          <a:lstStyle/>
          <a:p>
            <a:pPr>
              <a:lnSpc>
                <a:spcPct val="150000"/>
              </a:lnSpc>
            </a:pPr>
            <a:r>
              <a:rPr lang="en-US" sz="3200" dirty="0" smtClean="0"/>
              <a:t>Introduction</a:t>
            </a:r>
          </a:p>
          <a:p>
            <a:pPr>
              <a:lnSpc>
                <a:spcPct val="150000"/>
              </a:lnSpc>
            </a:pPr>
            <a:r>
              <a:rPr lang="en-US" sz="3200" dirty="0" smtClean="0"/>
              <a:t>Design Philosophy </a:t>
            </a:r>
            <a:r>
              <a:rPr lang="en-US" sz="3200" dirty="0"/>
              <a:t>and </a:t>
            </a:r>
            <a:r>
              <a:rPr lang="en-US" sz="3200" dirty="0" smtClean="0"/>
              <a:t>Methodology</a:t>
            </a:r>
          </a:p>
          <a:p>
            <a:pPr>
              <a:lnSpc>
                <a:spcPct val="150000"/>
              </a:lnSpc>
            </a:pPr>
            <a:r>
              <a:rPr lang="en-US" sz="3200" dirty="0" smtClean="0"/>
              <a:t>Demo – www.ScholarPlot.com</a:t>
            </a:r>
          </a:p>
          <a:p>
            <a:pPr>
              <a:lnSpc>
                <a:spcPct val="150000"/>
              </a:lnSpc>
            </a:pPr>
            <a:r>
              <a:rPr lang="en-US" sz="3200" dirty="0" smtClean="0"/>
              <a:t>Architecture</a:t>
            </a:r>
          </a:p>
          <a:p>
            <a:pPr>
              <a:lnSpc>
                <a:spcPct val="150000"/>
              </a:lnSpc>
            </a:pPr>
            <a:r>
              <a:rPr lang="en-US" sz="3200" dirty="0" smtClean="0"/>
              <a:t>Conclusion and Future Work</a:t>
            </a:r>
          </a:p>
          <a:p>
            <a:pPr>
              <a:lnSpc>
                <a:spcPct val="150000"/>
              </a:lnSpc>
            </a:pPr>
            <a:r>
              <a:rPr lang="en-US" sz="3200" dirty="0" smtClean="0"/>
              <a:t>Acknowledgment</a:t>
            </a:r>
          </a:p>
          <a:p>
            <a:pPr lvl="1">
              <a:lnSpc>
                <a:spcPct val="150000"/>
              </a:lnSpc>
            </a:pPr>
            <a:endParaRPr lang="en-US" sz="2800" dirty="0" smtClean="0"/>
          </a:p>
          <a:p>
            <a:pPr>
              <a:lnSpc>
                <a:spcPct val="150000"/>
              </a:lnSpc>
            </a:pPr>
            <a:endParaRPr lang="en-US" sz="3200" dirty="0"/>
          </a:p>
        </p:txBody>
      </p:sp>
      <p:sp>
        <p:nvSpPr>
          <p:cNvPr id="6" name="Slide Number Placeholder 5"/>
          <p:cNvSpPr>
            <a:spLocks noGrp="1"/>
          </p:cNvSpPr>
          <p:nvPr>
            <p:ph type="sldNum" sz="quarter" idx="12"/>
          </p:nvPr>
        </p:nvSpPr>
        <p:spPr/>
        <p:txBody>
          <a:bodyPr/>
          <a:lstStyle/>
          <a:p>
            <a:fld id="{8B74F74A-7BF3-1C41-9DD5-AD56B693B424}" type="slidenum">
              <a:rPr lang="en-US" smtClean="0"/>
              <a:t>2</a:t>
            </a:fld>
            <a:endParaRPr lang="en-US" dirty="0"/>
          </a:p>
        </p:txBody>
      </p:sp>
    </p:spTree>
    <p:extLst>
      <p:ext uri="{BB962C8B-B14F-4D97-AF65-F5344CB8AC3E}">
        <p14:creationId xmlns:p14="http://schemas.microsoft.com/office/powerpoint/2010/main" val="801121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 </a:t>
            </a:r>
            <a:r>
              <a:rPr lang="en-US" dirty="0" smtClean="0"/>
              <a:t>User </a:t>
            </a:r>
            <a:r>
              <a:rPr lang="en-US" dirty="0" smtClean="0"/>
              <a:t>Study</a:t>
            </a:r>
            <a:endParaRPr lang="en-US" dirty="0"/>
          </a:p>
        </p:txBody>
      </p:sp>
      <p:sp>
        <p:nvSpPr>
          <p:cNvPr id="3" name="Content Placeholder 2"/>
          <p:cNvSpPr>
            <a:spLocks noGrp="1"/>
          </p:cNvSpPr>
          <p:nvPr>
            <p:ph idx="1"/>
          </p:nvPr>
        </p:nvSpPr>
        <p:spPr>
          <a:xfrm>
            <a:off x="1120000" y="1825624"/>
            <a:ext cx="10233800" cy="4885727"/>
          </a:xfrm>
        </p:spPr>
        <p:txBody>
          <a:bodyPr>
            <a:normAutofit/>
          </a:bodyPr>
          <a:lstStyle/>
          <a:p>
            <a:r>
              <a:rPr lang="en-US" sz="2000" dirty="0" smtClean="0"/>
              <a:t>Participants (</a:t>
            </a:r>
            <a:r>
              <a:rPr lang="en-US" sz="2000" i="1" dirty="0" smtClean="0"/>
              <a:t>n</a:t>
            </a:r>
            <a:r>
              <a:rPr lang="en-US" sz="2000" dirty="0" smtClean="0"/>
              <a:t>=15) included graduate students, postdocs, and faculty from natural, mathematical and social sciences</a:t>
            </a:r>
          </a:p>
          <a:p>
            <a:r>
              <a:rPr lang="en-US" sz="2000" dirty="0" smtClean="0"/>
              <a:t>Likert scale from 1 to 5, with 1 being strongly disagree and 5 begin strongly agree</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endParaRPr lang="en-US" sz="2000" dirty="0"/>
          </a:p>
          <a:p>
            <a:r>
              <a:rPr lang="en-US" sz="2000" dirty="0" smtClean="0"/>
              <a:t>Conclusion: Scholar Plot is a friendly tool that academic users find of interest and value</a:t>
            </a:r>
            <a:endParaRPr lang="en-US"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6746" y="3121371"/>
            <a:ext cx="6563519" cy="2866856"/>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20</a:t>
            </a:fld>
            <a:endParaRPr lang="en-US" dirty="0"/>
          </a:p>
        </p:txBody>
      </p:sp>
    </p:spTree>
    <p:extLst>
      <p:ext uri="{BB962C8B-B14F-4D97-AF65-F5344CB8AC3E}">
        <p14:creationId xmlns:p14="http://schemas.microsoft.com/office/powerpoint/2010/main" val="1639802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10" end="10"/>
                                            </p:txEl>
                                          </p:spTgt>
                                        </p:tgtEl>
                                        <p:attrNameLst>
                                          <p:attrName>style.visibility</p:attrName>
                                        </p:attrNameLst>
                                      </p:cBhvr>
                                      <p:to>
                                        <p:strVal val="visible"/>
                                      </p:to>
                                    </p:set>
                                    <p:animEffect transition="in" filter="blinds(horizontal)">
                                      <p:cBhvr>
                                        <p:cTn id="1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Evaluation </a:t>
            </a:r>
            <a:r>
              <a:rPr lang="en-US" dirty="0" smtClean="0"/>
              <a:t>- </a:t>
            </a:r>
            <a:r>
              <a:rPr lang="en-US" dirty="0" smtClean="0"/>
              <a:t>Team </a:t>
            </a:r>
            <a:r>
              <a:rPr lang="en-US" dirty="0" smtClean="0"/>
              <a:t>Science</a:t>
            </a:r>
            <a:endParaRPr lang="en-US" dirty="0"/>
          </a:p>
        </p:txBody>
      </p:sp>
      <p:sp>
        <p:nvSpPr>
          <p:cNvPr id="3" name="Content Placeholder 2"/>
          <p:cNvSpPr>
            <a:spLocks noGrp="1"/>
          </p:cNvSpPr>
          <p:nvPr>
            <p:ph idx="1"/>
          </p:nvPr>
        </p:nvSpPr>
        <p:spPr>
          <a:xfrm>
            <a:off x="1120000" y="1691921"/>
            <a:ext cx="10233800" cy="4351338"/>
          </a:xfrm>
        </p:spPr>
        <p:txBody>
          <a:bodyPr>
            <a:normAutofit/>
          </a:bodyPr>
          <a:lstStyle/>
          <a:p>
            <a:r>
              <a:rPr lang="en-US" sz="2400" dirty="0"/>
              <a:t>Focus group </a:t>
            </a:r>
            <a:r>
              <a:rPr lang="en-US" sz="2400" dirty="0" smtClean="0"/>
              <a:t>(</a:t>
            </a:r>
            <a:r>
              <a:rPr lang="en-US" sz="2400" i="1" dirty="0" smtClean="0"/>
              <a:t>n</a:t>
            </a:r>
            <a:r>
              <a:rPr lang="en-US" sz="2400" dirty="0" smtClean="0"/>
              <a:t>=12) at Northwestern University</a:t>
            </a:r>
          </a:p>
          <a:p>
            <a:r>
              <a:rPr lang="en-US" sz="2400" dirty="0" smtClean="0"/>
              <a:t>Resulting </a:t>
            </a:r>
            <a:r>
              <a:rPr lang="en-US" sz="2400" dirty="0"/>
              <a:t>i</a:t>
            </a:r>
            <a:r>
              <a:rPr lang="en-US" sz="2400" dirty="0" smtClean="0"/>
              <a:t>mprovements: Four </a:t>
            </a:r>
            <a:r>
              <a:rPr lang="en-US" sz="2400" dirty="0"/>
              <a:t>ancillary </a:t>
            </a:r>
            <a:r>
              <a:rPr lang="en-US" sz="2400" dirty="0" smtClean="0"/>
              <a:t>panels</a:t>
            </a:r>
          </a:p>
          <a:p>
            <a:pPr lvl="1"/>
            <a:r>
              <a:rPr lang="en-US" sz="2000" dirty="0" smtClean="0"/>
              <a:t>Team science profile</a:t>
            </a:r>
          </a:p>
          <a:p>
            <a:pPr lvl="1"/>
            <a:r>
              <a:rPr lang="en-US" sz="2000" dirty="0" smtClean="0"/>
              <a:t>Prestige + impact details</a:t>
            </a:r>
          </a:p>
          <a:p>
            <a:pPr lvl="1"/>
            <a:endParaRPr lang="en-US" sz="2000" dirty="0" smtClean="0"/>
          </a:p>
          <a:p>
            <a:pPr lvl="1"/>
            <a:endParaRPr lang="en-US" sz="2000"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95400" y="3329687"/>
            <a:ext cx="9737090" cy="3303905"/>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21</a:t>
            </a:fld>
            <a:endParaRPr lang="en-US" dirty="0"/>
          </a:p>
        </p:txBody>
      </p:sp>
      <p:grpSp>
        <p:nvGrpSpPr>
          <p:cNvPr id="20" name="Group 19"/>
          <p:cNvGrpSpPr/>
          <p:nvPr/>
        </p:nvGrpSpPr>
        <p:grpSpPr>
          <a:xfrm>
            <a:off x="11073005" y="3315832"/>
            <a:ext cx="1160560" cy="3303905"/>
            <a:chOff x="11031440" y="3329687"/>
            <a:chExt cx="1160560" cy="3303905"/>
          </a:xfrm>
        </p:grpSpPr>
        <p:sp>
          <p:nvSpPr>
            <p:cNvPr id="14" name="Right Brace 13"/>
            <p:cNvSpPr/>
            <p:nvPr/>
          </p:nvSpPr>
          <p:spPr>
            <a:xfrm>
              <a:off x="11031440" y="3329687"/>
              <a:ext cx="443390" cy="3303905"/>
            </a:xfrm>
            <a:prstGeom prst="rightBrace">
              <a:avLst>
                <a:gd name="adj1" fmla="val 186287"/>
                <a:gd name="adj2" fmla="val 4958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4" name="TextBox 3"/>
            <p:cNvSpPr txBox="1"/>
            <p:nvPr/>
          </p:nvSpPr>
          <p:spPr>
            <a:xfrm>
              <a:off x="11305219" y="4981639"/>
              <a:ext cx="886781" cy="338554"/>
            </a:xfrm>
            <a:prstGeom prst="rect">
              <a:avLst/>
            </a:prstGeom>
            <a:noFill/>
          </p:spPr>
          <p:txBody>
            <a:bodyPr wrap="none" rtlCol="0">
              <a:spAutoFit/>
            </a:bodyPr>
            <a:lstStyle/>
            <a:p>
              <a:r>
                <a:rPr lang="en-US" sz="1600" dirty="0" smtClean="0"/>
                <a:t>Prestige</a:t>
              </a:r>
              <a:endParaRPr lang="en-US" sz="1600" dirty="0"/>
            </a:p>
          </p:txBody>
        </p:sp>
      </p:grpSp>
      <p:grpSp>
        <p:nvGrpSpPr>
          <p:cNvPr id="19" name="Group 18"/>
          <p:cNvGrpSpPr/>
          <p:nvPr/>
        </p:nvGrpSpPr>
        <p:grpSpPr>
          <a:xfrm>
            <a:off x="152715" y="5389118"/>
            <a:ext cx="1091980" cy="1244474"/>
            <a:chOff x="152715" y="5389118"/>
            <a:chExt cx="1091980" cy="1244474"/>
          </a:xfrm>
        </p:grpSpPr>
        <p:sp>
          <p:nvSpPr>
            <p:cNvPr id="16" name="Left Brace 15"/>
            <p:cNvSpPr/>
            <p:nvPr/>
          </p:nvSpPr>
          <p:spPr>
            <a:xfrm>
              <a:off x="907475" y="5389118"/>
              <a:ext cx="337220" cy="1244474"/>
            </a:xfrm>
            <a:prstGeom prst="leftBrace">
              <a:avLst>
                <a:gd name="adj1" fmla="val 9226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12" name="TextBox 11"/>
            <p:cNvSpPr txBox="1"/>
            <p:nvPr/>
          </p:nvSpPr>
          <p:spPr>
            <a:xfrm>
              <a:off x="152715" y="5842078"/>
              <a:ext cx="774571" cy="338554"/>
            </a:xfrm>
            <a:prstGeom prst="rect">
              <a:avLst/>
            </a:prstGeom>
            <a:noFill/>
          </p:spPr>
          <p:txBody>
            <a:bodyPr wrap="none" rtlCol="0">
              <a:spAutoFit/>
            </a:bodyPr>
            <a:lstStyle/>
            <a:p>
              <a:r>
                <a:rPr lang="en-US" sz="1600" dirty="0" smtClean="0"/>
                <a:t>Impact</a:t>
              </a:r>
              <a:endParaRPr lang="en-US" sz="1600" dirty="0"/>
            </a:p>
          </p:txBody>
        </p:sp>
      </p:grpSp>
      <p:grpSp>
        <p:nvGrpSpPr>
          <p:cNvPr id="18" name="Group 17"/>
          <p:cNvGrpSpPr/>
          <p:nvPr/>
        </p:nvGrpSpPr>
        <p:grpSpPr>
          <a:xfrm>
            <a:off x="269472" y="3333596"/>
            <a:ext cx="974173" cy="1886825"/>
            <a:chOff x="269472" y="3333596"/>
            <a:chExt cx="974173" cy="1886825"/>
          </a:xfrm>
        </p:grpSpPr>
        <p:sp>
          <p:nvSpPr>
            <p:cNvPr id="17" name="Left Brace 16"/>
            <p:cNvSpPr/>
            <p:nvPr/>
          </p:nvSpPr>
          <p:spPr>
            <a:xfrm>
              <a:off x="906425" y="3333596"/>
              <a:ext cx="337220" cy="1886825"/>
            </a:xfrm>
            <a:prstGeom prst="leftBrace">
              <a:avLst>
                <a:gd name="adj1" fmla="val 9226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13" name="TextBox 12"/>
            <p:cNvSpPr txBox="1"/>
            <p:nvPr/>
          </p:nvSpPr>
          <p:spPr>
            <a:xfrm>
              <a:off x="269472" y="4107731"/>
              <a:ext cx="659027" cy="338554"/>
            </a:xfrm>
            <a:prstGeom prst="rect">
              <a:avLst/>
            </a:prstGeom>
            <a:noFill/>
          </p:spPr>
          <p:txBody>
            <a:bodyPr wrap="none" rtlCol="0">
              <a:spAutoFit/>
            </a:bodyPr>
            <a:lstStyle/>
            <a:p>
              <a:r>
                <a:rPr lang="en-US" sz="1600" dirty="0" smtClean="0"/>
                <a:t>Team</a:t>
              </a:r>
              <a:endParaRPr lang="en-US" sz="1600" dirty="0"/>
            </a:p>
          </p:txBody>
        </p:sp>
      </p:grpSp>
    </p:spTree>
    <p:extLst>
      <p:ext uri="{BB962C8B-B14F-4D97-AF65-F5344CB8AC3E}">
        <p14:creationId xmlns:p14="http://schemas.microsoft.com/office/powerpoint/2010/main" val="1045991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blinds(horizontal)">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blinds(horizontal)">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blinds(horizontal)">
                                      <p:cBhvr>
                                        <p:cTn id="3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800" dirty="0" smtClean="0"/>
              <a:t>Demo</a:t>
            </a:r>
          </a:p>
          <a:p>
            <a:pPr marL="0" marR="0" lvl="0" indent="0" algn="ctr" defTabSz="914400" eaLnBrk="1" fontAlgn="auto" latinLnBrk="0" hangingPunct="1">
              <a:lnSpc>
                <a:spcPct val="100000"/>
              </a:lnSpc>
              <a:spcBef>
                <a:spcPts val="0"/>
              </a:spcBef>
              <a:spcAft>
                <a:spcPts val="0"/>
              </a:spcAft>
              <a:buClrTx/>
              <a:buSzTx/>
              <a:buFontTx/>
              <a:buNone/>
              <a:tabLst/>
              <a:defRPr/>
            </a:pPr>
            <a:r>
              <a:rPr lang="en-US" sz="2400" dirty="0" smtClean="0">
                <a:hlinkClick r:id="rId3"/>
              </a:rPr>
              <a:t>Scholar Plot</a:t>
            </a:r>
            <a:endParaRPr lang="en-US" sz="8800" dirty="0"/>
          </a:p>
        </p:txBody>
      </p:sp>
      <p:sp>
        <p:nvSpPr>
          <p:cNvPr id="5" name="Slide Number Placeholder 4"/>
          <p:cNvSpPr>
            <a:spLocks noGrp="1"/>
          </p:cNvSpPr>
          <p:nvPr>
            <p:ph type="sldNum" sz="quarter" idx="12"/>
          </p:nvPr>
        </p:nvSpPr>
        <p:spPr/>
        <p:txBody>
          <a:bodyPr/>
          <a:lstStyle/>
          <a:p>
            <a:fld id="{8B74F74A-7BF3-1C41-9DD5-AD56B693B424}" type="slidenum">
              <a:rPr lang="en-US" smtClean="0"/>
              <a:t>22</a:t>
            </a:fld>
            <a:endParaRPr lang="en-US" dirty="0"/>
          </a:p>
        </p:txBody>
      </p:sp>
    </p:spTree>
    <p:extLst>
      <p:ext uri="{BB962C8B-B14F-4D97-AF65-F5344CB8AC3E}">
        <p14:creationId xmlns:p14="http://schemas.microsoft.com/office/powerpoint/2010/main" val="2026141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sp>
        <p:nvSpPr>
          <p:cNvPr id="3" name="Content Placeholder 2"/>
          <p:cNvSpPr>
            <a:spLocks noGrp="1"/>
          </p:cNvSpPr>
          <p:nvPr>
            <p:ph idx="1"/>
          </p:nvPr>
        </p:nvSpPr>
        <p:spPr/>
        <p:txBody>
          <a:bodyPr/>
          <a:lstStyle/>
          <a:p>
            <a:r>
              <a:rPr lang="en-US" dirty="0" smtClean="0"/>
              <a:t>Impact – Citations from Google Scholar</a:t>
            </a:r>
          </a:p>
          <a:p>
            <a:r>
              <a:rPr lang="en-US" dirty="0" smtClean="0"/>
              <a:t>Prestige – Impact Factor </a:t>
            </a:r>
            <a:r>
              <a:rPr lang="en-US" dirty="0"/>
              <a:t>from </a:t>
            </a:r>
            <a:r>
              <a:rPr lang="en-US" dirty="0" smtClean="0"/>
              <a:t>Thomson Reuters</a:t>
            </a:r>
          </a:p>
          <a:p>
            <a:r>
              <a:rPr lang="en-US" dirty="0" smtClean="0"/>
              <a:t>Funding – NSF/NIH/NASA from Government </a:t>
            </a:r>
          </a:p>
          <a:p>
            <a:pPr lvl="1"/>
            <a:r>
              <a:rPr lang="en-US" dirty="0" smtClean="0"/>
              <a:t>Limitations: DHS / </a:t>
            </a:r>
            <a:r>
              <a:rPr lang="en-US" dirty="0"/>
              <a:t>DOD </a:t>
            </a:r>
            <a:r>
              <a:rPr lang="en-US" dirty="0" smtClean="0"/>
              <a:t>/ </a:t>
            </a:r>
            <a:r>
              <a:rPr lang="en-US" dirty="0"/>
              <a:t>DARPA </a:t>
            </a:r>
            <a:r>
              <a:rPr lang="en-US" dirty="0" smtClean="0"/>
              <a:t>/ </a:t>
            </a:r>
            <a:r>
              <a:rPr lang="en-US" dirty="0"/>
              <a:t>Department of </a:t>
            </a:r>
            <a:r>
              <a:rPr lang="en-US" dirty="0" smtClean="0"/>
              <a:t>Energy </a:t>
            </a:r>
            <a:br>
              <a:rPr lang="en-US" dirty="0" smtClean="0"/>
            </a:br>
            <a:r>
              <a:rPr lang="en-US" dirty="0" smtClean="0"/>
              <a:t>Department </a:t>
            </a:r>
            <a:r>
              <a:rPr lang="en-US" dirty="0"/>
              <a:t>of Education </a:t>
            </a:r>
            <a:r>
              <a:rPr lang="en-US" dirty="0" smtClean="0"/>
              <a:t> / Department </a:t>
            </a:r>
            <a:r>
              <a:rPr lang="en-US" dirty="0"/>
              <a:t>of </a:t>
            </a:r>
            <a:r>
              <a:rPr lang="en-US" dirty="0" smtClean="0"/>
              <a:t>Transformation</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23</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20000" y="1567369"/>
            <a:ext cx="8954166" cy="5036719"/>
          </a:xfrm>
          <a:prstGeom prst="rect">
            <a:avLst/>
          </a:prstGeom>
        </p:spPr>
      </p:pic>
    </p:spTree>
    <p:extLst>
      <p:ext uri="{BB962C8B-B14F-4D97-AF65-F5344CB8AC3E}">
        <p14:creationId xmlns:p14="http://schemas.microsoft.com/office/powerpoint/2010/main" val="598785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linds(horizontal)">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p:txBody>
          <a:bodyPr>
            <a:normAutofit/>
          </a:bodyPr>
          <a:lstStyle/>
          <a:p>
            <a:pPr>
              <a:lnSpc>
                <a:spcPct val="100000"/>
              </a:lnSpc>
            </a:pPr>
            <a:r>
              <a:rPr lang="en-US" sz="2400" dirty="0"/>
              <a:t>Google Scholar includes many different cases on its page of papers</a:t>
            </a:r>
          </a:p>
          <a:p>
            <a:pPr marL="563562" lvl="1" indent="-342900">
              <a:lnSpc>
                <a:spcPct val="100000"/>
              </a:lnSpc>
            </a:pPr>
            <a:r>
              <a:rPr lang="en-US" dirty="0"/>
              <a:t>Ioannis T </a:t>
            </a:r>
            <a:r>
              <a:rPr lang="en-US" dirty="0" smtClean="0"/>
              <a:t>Pavlidis</a:t>
            </a:r>
          </a:p>
          <a:p>
            <a:pPr marL="563562" lvl="1" indent="-342900">
              <a:lnSpc>
                <a:spcPct val="100000"/>
              </a:lnSpc>
            </a:pPr>
            <a:r>
              <a:rPr lang="en-US" dirty="0" smtClean="0"/>
              <a:t>IT Pavlidis</a:t>
            </a:r>
          </a:p>
          <a:p>
            <a:pPr marL="563562" lvl="1" indent="-342900">
              <a:lnSpc>
                <a:spcPct val="100000"/>
              </a:lnSpc>
            </a:pPr>
            <a:r>
              <a:rPr lang="en-US" dirty="0" smtClean="0"/>
              <a:t>I Pavlidis</a:t>
            </a:r>
          </a:p>
          <a:p>
            <a:pPr marL="563562" lvl="1" indent="-342900">
              <a:lnSpc>
                <a:spcPct val="100000"/>
              </a:lnSpc>
            </a:pPr>
            <a:r>
              <a:rPr lang="en-US" dirty="0" smtClean="0"/>
              <a:t>Ioannis </a:t>
            </a:r>
            <a:r>
              <a:rPr lang="en-US" dirty="0" smtClean="0"/>
              <a:t>Pavlidis</a:t>
            </a:r>
          </a:p>
          <a:p>
            <a:pPr>
              <a:lnSpc>
                <a:spcPct val="100000"/>
              </a:lnSpc>
            </a:pPr>
            <a:r>
              <a:rPr lang="en-US" sz="2400" dirty="0" smtClean="0"/>
              <a:t>Clean last names</a:t>
            </a:r>
          </a:p>
          <a:p>
            <a:pPr lvl="1">
              <a:lnSpc>
                <a:spcPct val="100000"/>
              </a:lnSpc>
            </a:pPr>
            <a:r>
              <a:rPr lang="en-US" dirty="0" smtClean="0"/>
              <a:t>Jr. III, PhD and so on.</a:t>
            </a:r>
            <a:endParaRPr lang="en-US" dirty="0"/>
          </a:p>
        </p:txBody>
      </p:sp>
      <p:grpSp>
        <p:nvGrpSpPr>
          <p:cNvPr id="6" name="Group 5"/>
          <p:cNvGrpSpPr>
            <a:grpSpLocks noChangeAspect="1"/>
          </p:cNvGrpSpPr>
          <p:nvPr/>
        </p:nvGrpSpPr>
        <p:grpSpPr>
          <a:xfrm>
            <a:off x="6147880" y="3594362"/>
            <a:ext cx="5630157" cy="2862890"/>
            <a:chOff x="1710237" y="2257163"/>
            <a:chExt cx="9053326" cy="4309892"/>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10237" y="2257163"/>
              <a:ext cx="9053326" cy="4309892"/>
            </a:xfrm>
            <a:prstGeom prst="rect">
              <a:avLst/>
            </a:prstGeom>
          </p:spPr>
        </p:pic>
        <p:sp>
          <p:nvSpPr>
            <p:cNvPr id="5" name="Rectangle 4"/>
            <p:cNvSpPr/>
            <p:nvPr/>
          </p:nvSpPr>
          <p:spPr>
            <a:xfrm>
              <a:off x="3222702" y="2458844"/>
              <a:ext cx="875371" cy="25090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9" name="Slide Number Placeholder 8"/>
          <p:cNvSpPr>
            <a:spLocks noGrp="1"/>
          </p:cNvSpPr>
          <p:nvPr>
            <p:ph type="sldNum" sz="quarter" idx="12"/>
          </p:nvPr>
        </p:nvSpPr>
        <p:spPr/>
        <p:txBody>
          <a:bodyPr/>
          <a:lstStyle/>
          <a:p>
            <a:fld id="{8B74F74A-7BF3-1C41-9DD5-AD56B693B424}" type="slidenum">
              <a:rPr lang="en-US" smtClean="0"/>
              <a:t>24</a:t>
            </a:fld>
            <a:endParaRPr lang="en-US" dirty="0"/>
          </a:p>
        </p:txBody>
      </p:sp>
    </p:spTree>
    <p:extLst>
      <p:ext uri="{BB962C8B-B14F-4D97-AF65-F5344CB8AC3E}">
        <p14:creationId xmlns:p14="http://schemas.microsoft.com/office/powerpoint/2010/main" val="501396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1825624"/>
            <a:ext cx="10233800" cy="4857809"/>
          </a:xfrm>
        </p:spPr>
        <p:txBody>
          <a:bodyPr>
            <a:normAutofit fontScale="77500" lnSpcReduction="20000"/>
          </a:bodyPr>
          <a:lstStyle/>
          <a:p>
            <a:pPr>
              <a:buFont typeface="Arial" charset="0"/>
              <a:buChar char="•"/>
            </a:pPr>
            <a:r>
              <a:rPr lang="en-US" dirty="0"/>
              <a:t>GOAL </a:t>
            </a:r>
            <a:r>
              <a:rPr lang="en-US" sz="3600" dirty="0"/>
              <a:t>1</a:t>
            </a:r>
            <a:r>
              <a:rPr lang="en-US" dirty="0"/>
              <a:t>: Articulate a clear, comprehensive, and measurable performance evaluation scheme for academics</a:t>
            </a:r>
          </a:p>
          <a:p>
            <a:pPr lvl="1">
              <a:buFont typeface="Arial" charset="0"/>
              <a:buChar char="•"/>
            </a:pPr>
            <a:r>
              <a:rPr lang="en-US" dirty="0"/>
              <a:t>The scheme should reveal causal </a:t>
            </a:r>
            <a:r>
              <a:rPr lang="en-US" dirty="0" smtClean="0"/>
              <a:t>relationships </a:t>
            </a:r>
            <a:r>
              <a:rPr lang="en-US" dirty="0"/>
              <a:t>among merit </a:t>
            </a:r>
            <a:r>
              <a:rPr lang="en-US" dirty="0" smtClean="0"/>
              <a:t>criteria</a:t>
            </a:r>
          </a:p>
          <a:p>
            <a:pPr lvl="2">
              <a:buFont typeface="Arial" charset="0"/>
              <a:buChar char="•"/>
            </a:pPr>
            <a:r>
              <a:rPr lang="en-US" dirty="0" smtClean="0"/>
              <a:t>Funding + pre-production credit + post-production credit</a:t>
            </a:r>
            <a:endParaRPr lang="en-US" dirty="0"/>
          </a:p>
          <a:p>
            <a:pPr lvl="1">
              <a:buFont typeface="Arial" charset="0"/>
              <a:buChar char="•"/>
            </a:pPr>
            <a:r>
              <a:rPr lang="en-US" dirty="0"/>
              <a:t>The scheme should be scale </a:t>
            </a:r>
            <a:r>
              <a:rPr lang="en-US" dirty="0" smtClean="0"/>
              <a:t>invariant</a:t>
            </a:r>
          </a:p>
          <a:p>
            <a:pPr lvl="2">
              <a:buFont typeface="Arial" charset="0"/>
              <a:buChar char="•"/>
            </a:pPr>
            <a:r>
              <a:rPr lang="en-US" dirty="0" smtClean="0"/>
              <a:t>Individual or Department or College (composite personhood)</a:t>
            </a:r>
          </a:p>
          <a:p>
            <a:pPr lvl="2">
              <a:buFont typeface="Arial" charset="0"/>
              <a:buChar char="•"/>
            </a:pPr>
            <a:endParaRPr lang="en-US" sz="2100" dirty="0" smtClean="0"/>
          </a:p>
          <a:p>
            <a:pPr>
              <a:buFont typeface="Arial" charset="0"/>
              <a:buChar char="•"/>
            </a:pPr>
            <a:r>
              <a:rPr lang="en-US" dirty="0" smtClean="0"/>
              <a:t>GOAL </a:t>
            </a:r>
            <a:r>
              <a:rPr lang="en-US" sz="3600" dirty="0"/>
              <a:t>2</a:t>
            </a:r>
            <a:r>
              <a:rPr lang="en-US" dirty="0"/>
              <a:t>: Design a visualization to bring the said performance evaluation scheme to </a:t>
            </a:r>
            <a:r>
              <a:rPr lang="en-US" dirty="0" smtClean="0"/>
              <a:t>life</a:t>
            </a:r>
          </a:p>
          <a:p>
            <a:pPr lvl="1">
              <a:buFont typeface="Arial" charset="0"/>
              <a:buChar char="•"/>
            </a:pPr>
            <a:r>
              <a:rPr lang="en-US" dirty="0" smtClean="0"/>
              <a:t>Scholar Plot is good for individuals</a:t>
            </a:r>
          </a:p>
          <a:p>
            <a:pPr lvl="1">
              <a:buFont typeface="Arial" charset="0"/>
              <a:buChar char="•"/>
            </a:pPr>
            <a:r>
              <a:rPr lang="en-US" dirty="0" smtClean="0"/>
              <a:t>Not scalable to groups</a:t>
            </a:r>
          </a:p>
          <a:p>
            <a:pPr lvl="1">
              <a:buFont typeface="Arial" charset="0"/>
              <a:buChar char="•"/>
            </a:pPr>
            <a:endParaRPr lang="en-US" sz="2100" dirty="0" smtClean="0"/>
          </a:p>
          <a:p>
            <a:pPr>
              <a:buFont typeface="Arial" charset="0"/>
              <a:buChar char="•"/>
            </a:pPr>
            <a:r>
              <a:rPr lang="en-US" dirty="0" smtClean="0"/>
              <a:t>GOAL </a:t>
            </a:r>
            <a:r>
              <a:rPr lang="en-US" sz="3600" dirty="0"/>
              <a:t>3</a:t>
            </a:r>
            <a:r>
              <a:rPr lang="en-US" dirty="0"/>
              <a:t>: Implement and test the said visualization, drawing from actual public </a:t>
            </a:r>
            <a:r>
              <a:rPr lang="en-US" dirty="0" smtClean="0"/>
              <a:t>data</a:t>
            </a:r>
          </a:p>
          <a:p>
            <a:pPr lvl="1">
              <a:buFont typeface="Arial" charset="0"/>
              <a:buChar char="•"/>
            </a:pPr>
            <a:r>
              <a:rPr lang="en-US" dirty="0" smtClean="0"/>
              <a:t>Scholar Plot draws from Google Scholar, Thompson Reuters, and </a:t>
            </a:r>
            <a:r>
              <a:rPr lang="en-US" dirty="0" err="1" smtClean="0"/>
              <a:t>OpenGov</a:t>
            </a:r>
            <a:endParaRPr lang="en-US" dirty="0" smtClean="0"/>
          </a:p>
          <a:p>
            <a:pPr lvl="1">
              <a:buFont typeface="Arial" charset="0"/>
              <a:buChar char="•"/>
            </a:pPr>
            <a:r>
              <a:rPr lang="en-US" dirty="0" smtClean="0"/>
              <a:t>It is a public product working flawlessly! (</a:t>
            </a:r>
            <a:r>
              <a:rPr lang="en-US" dirty="0" err="1" smtClean="0"/>
              <a:t>scholarplot.com</a:t>
            </a:r>
            <a:r>
              <a:rPr lang="en-US" dirty="0" smtClean="0"/>
              <a:t>)</a:t>
            </a:r>
          </a:p>
          <a:p>
            <a:pPr lvl="1">
              <a:buFont typeface="Arial" charset="0"/>
              <a:buChar char="•"/>
            </a:pPr>
            <a:r>
              <a:rPr lang="en-US" dirty="0" smtClean="0"/>
              <a:t>Scaling interface is still pending</a:t>
            </a:r>
            <a:endParaRPr lang="en-US" dirty="0"/>
          </a:p>
        </p:txBody>
      </p:sp>
      <p:sp>
        <p:nvSpPr>
          <p:cNvPr id="2" name="Title 1"/>
          <p:cNvSpPr>
            <a:spLocks noGrp="1"/>
          </p:cNvSpPr>
          <p:nvPr>
            <p:ph type="title"/>
          </p:nvPr>
        </p:nvSpPr>
        <p:spPr/>
        <p:txBody>
          <a:bodyPr/>
          <a:lstStyle/>
          <a:p>
            <a:r>
              <a:rPr lang="en-US" dirty="0" smtClean="0"/>
              <a:t>Conclusion</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25</a:t>
            </a:fld>
            <a:endParaRPr lang="en-US" dirty="0"/>
          </a:p>
        </p:txBody>
      </p:sp>
      <p:sp>
        <p:nvSpPr>
          <p:cNvPr id="4" name="TextBox 3"/>
          <p:cNvSpPr txBox="1"/>
          <p:nvPr/>
        </p:nvSpPr>
        <p:spPr>
          <a:xfrm>
            <a:off x="8610600" y="2845860"/>
            <a:ext cx="1611339" cy="369332"/>
          </a:xfrm>
          <a:prstGeom prst="rect">
            <a:avLst/>
          </a:prstGeom>
          <a:noFill/>
        </p:spPr>
        <p:txBody>
          <a:bodyPr wrap="none" rtlCol="0">
            <a:spAutoFit/>
          </a:bodyPr>
          <a:lstStyle/>
          <a:p>
            <a:r>
              <a:rPr lang="en-US" dirty="0" smtClean="0">
                <a:solidFill>
                  <a:schemeClr val="tx2">
                    <a:lumMod val="75000"/>
                  </a:schemeClr>
                </a:solidFill>
                <a:sym typeface="Wingdings"/>
              </a:rPr>
              <a:t> </a:t>
            </a:r>
            <a:r>
              <a:rPr lang="en-US" dirty="0" smtClean="0">
                <a:solidFill>
                  <a:schemeClr val="tx2">
                    <a:lumMod val="75000"/>
                  </a:schemeClr>
                </a:solidFill>
              </a:rPr>
              <a:t>Future work</a:t>
            </a:r>
            <a:endParaRPr lang="en-US" dirty="0">
              <a:solidFill>
                <a:schemeClr val="tx2">
                  <a:lumMod val="75000"/>
                </a:schemeClr>
              </a:solidFill>
            </a:endParaRPr>
          </a:p>
        </p:txBody>
      </p:sp>
      <p:sp>
        <p:nvSpPr>
          <p:cNvPr id="7" name="TextBox 6"/>
          <p:cNvSpPr txBox="1"/>
          <p:nvPr/>
        </p:nvSpPr>
        <p:spPr>
          <a:xfrm>
            <a:off x="5582650" y="4556151"/>
            <a:ext cx="1611339" cy="369332"/>
          </a:xfrm>
          <a:prstGeom prst="rect">
            <a:avLst/>
          </a:prstGeom>
          <a:noFill/>
        </p:spPr>
        <p:txBody>
          <a:bodyPr wrap="none" rtlCol="0">
            <a:spAutoFit/>
          </a:bodyPr>
          <a:lstStyle/>
          <a:p>
            <a:r>
              <a:rPr lang="en-US" smtClean="0">
                <a:solidFill>
                  <a:schemeClr val="tx2">
                    <a:lumMod val="75000"/>
                  </a:schemeClr>
                </a:solidFill>
                <a:sym typeface="Wingdings"/>
              </a:rPr>
              <a:t> </a:t>
            </a:r>
            <a:r>
              <a:rPr lang="en-US" smtClean="0">
                <a:solidFill>
                  <a:schemeClr val="tx2">
                    <a:lumMod val="75000"/>
                  </a:schemeClr>
                </a:solidFill>
              </a:rPr>
              <a:t>Future work</a:t>
            </a:r>
            <a:endParaRPr lang="en-US">
              <a:solidFill>
                <a:schemeClr val="tx2">
                  <a:lumMod val="75000"/>
                </a:schemeClr>
              </a:solidFill>
            </a:endParaRPr>
          </a:p>
        </p:txBody>
      </p:sp>
      <p:sp>
        <p:nvSpPr>
          <p:cNvPr id="8" name="TextBox 7"/>
          <p:cNvSpPr txBox="1"/>
          <p:nvPr/>
        </p:nvSpPr>
        <p:spPr>
          <a:xfrm>
            <a:off x="8085218" y="6036748"/>
            <a:ext cx="1611339" cy="369332"/>
          </a:xfrm>
          <a:prstGeom prst="rect">
            <a:avLst/>
          </a:prstGeom>
          <a:noFill/>
        </p:spPr>
        <p:txBody>
          <a:bodyPr wrap="none" rtlCol="0">
            <a:spAutoFit/>
          </a:bodyPr>
          <a:lstStyle/>
          <a:p>
            <a:r>
              <a:rPr lang="en-US" dirty="0" smtClean="0">
                <a:solidFill>
                  <a:schemeClr val="tx2">
                    <a:lumMod val="75000"/>
                  </a:schemeClr>
                </a:solidFill>
                <a:sym typeface="Wingdings"/>
              </a:rPr>
              <a:t> </a:t>
            </a:r>
            <a:r>
              <a:rPr lang="en-US" dirty="0" smtClean="0">
                <a:solidFill>
                  <a:schemeClr val="tx2">
                    <a:lumMod val="75000"/>
                  </a:schemeClr>
                </a:solidFill>
              </a:rPr>
              <a:t>Future work</a:t>
            </a:r>
            <a:endParaRPr lang="en-US" dirty="0">
              <a:solidFill>
                <a:schemeClr val="tx2">
                  <a:lumMod val="75000"/>
                </a:schemeClr>
              </a:solidFill>
            </a:endParaRPr>
          </a:p>
        </p:txBody>
      </p:sp>
      <p:sp>
        <p:nvSpPr>
          <p:cNvPr id="9" name="TextBox 8"/>
          <p:cNvSpPr txBox="1"/>
          <p:nvPr/>
        </p:nvSpPr>
        <p:spPr>
          <a:xfrm>
            <a:off x="8610600" y="2405760"/>
            <a:ext cx="973343" cy="369332"/>
          </a:xfrm>
          <a:prstGeom prst="rect">
            <a:avLst/>
          </a:prstGeom>
          <a:noFill/>
        </p:spPr>
        <p:txBody>
          <a:bodyPr wrap="none" rtlCol="0">
            <a:spAutoFit/>
          </a:bodyPr>
          <a:lstStyle/>
          <a:p>
            <a:r>
              <a:rPr lang="en-US" dirty="0" smtClean="0">
                <a:solidFill>
                  <a:schemeClr val="accent5">
                    <a:lumMod val="75000"/>
                  </a:schemeClr>
                </a:solidFill>
                <a:sym typeface="Wingdings"/>
              </a:rPr>
              <a:t> </a:t>
            </a:r>
            <a:r>
              <a:rPr lang="en-US" dirty="0" smtClean="0">
                <a:solidFill>
                  <a:schemeClr val="accent5">
                    <a:lumMod val="75000"/>
                  </a:schemeClr>
                </a:solidFill>
              </a:rPr>
              <a:t>Done</a:t>
            </a:r>
            <a:endParaRPr lang="en-US" dirty="0">
              <a:solidFill>
                <a:schemeClr val="accent5">
                  <a:lumMod val="75000"/>
                </a:schemeClr>
              </a:solidFill>
            </a:endParaRPr>
          </a:p>
        </p:txBody>
      </p:sp>
      <p:sp>
        <p:nvSpPr>
          <p:cNvPr id="10" name="TextBox 9"/>
          <p:cNvSpPr txBox="1"/>
          <p:nvPr/>
        </p:nvSpPr>
        <p:spPr>
          <a:xfrm>
            <a:off x="5582650" y="4278798"/>
            <a:ext cx="973343" cy="369332"/>
          </a:xfrm>
          <a:prstGeom prst="rect">
            <a:avLst/>
          </a:prstGeom>
          <a:noFill/>
        </p:spPr>
        <p:txBody>
          <a:bodyPr wrap="none" rtlCol="0">
            <a:spAutoFit/>
          </a:bodyPr>
          <a:lstStyle/>
          <a:p>
            <a:r>
              <a:rPr lang="en-US" dirty="0" smtClean="0">
                <a:solidFill>
                  <a:schemeClr val="accent5">
                    <a:lumMod val="75000"/>
                  </a:schemeClr>
                </a:solidFill>
                <a:sym typeface="Wingdings"/>
              </a:rPr>
              <a:t> </a:t>
            </a:r>
            <a:r>
              <a:rPr lang="en-US" dirty="0" smtClean="0">
                <a:solidFill>
                  <a:schemeClr val="accent5">
                    <a:lumMod val="75000"/>
                  </a:schemeClr>
                </a:solidFill>
              </a:rPr>
              <a:t>Done</a:t>
            </a:r>
            <a:endParaRPr lang="en-US" dirty="0">
              <a:solidFill>
                <a:schemeClr val="accent5">
                  <a:lumMod val="75000"/>
                </a:schemeClr>
              </a:solidFill>
            </a:endParaRPr>
          </a:p>
        </p:txBody>
      </p:sp>
      <p:sp>
        <p:nvSpPr>
          <p:cNvPr id="11" name="TextBox 10"/>
          <p:cNvSpPr txBox="1"/>
          <p:nvPr/>
        </p:nvSpPr>
        <p:spPr>
          <a:xfrm>
            <a:off x="8085218" y="5760310"/>
            <a:ext cx="973343" cy="369332"/>
          </a:xfrm>
          <a:prstGeom prst="rect">
            <a:avLst/>
          </a:prstGeom>
          <a:noFill/>
        </p:spPr>
        <p:txBody>
          <a:bodyPr wrap="none" rtlCol="0">
            <a:spAutoFit/>
          </a:bodyPr>
          <a:lstStyle/>
          <a:p>
            <a:r>
              <a:rPr lang="en-US" dirty="0" smtClean="0">
                <a:solidFill>
                  <a:schemeClr val="accent5">
                    <a:lumMod val="75000"/>
                  </a:schemeClr>
                </a:solidFill>
                <a:sym typeface="Wingdings"/>
              </a:rPr>
              <a:t> </a:t>
            </a:r>
            <a:r>
              <a:rPr lang="en-US" dirty="0" smtClean="0">
                <a:solidFill>
                  <a:schemeClr val="accent5">
                    <a:lumMod val="75000"/>
                  </a:schemeClr>
                </a:solidFill>
              </a:rPr>
              <a:t>Done</a:t>
            </a:r>
            <a:endParaRPr lang="en-US" dirty="0">
              <a:solidFill>
                <a:schemeClr val="accent5">
                  <a:lumMod val="75000"/>
                </a:schemeClr>
              </a:solidFill>
            </a:endParaRPr>
          </a:p>
        </p:txBody>
      </p:sp>
    </p:spTree>
    <p:extLst>
      <p:ext uri="{BB962C8B-B14F-4D97-AF65-F5344CB8AC3E}">
        <p14:creationId xmlns:p14="http://schemas.microsoft.com/office/powerpoint/2010/main" val="2016638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blinds(horizontal)">
                                      <p:cBhvr>
                                        <p:cTn id="27" dur="500"/>
                                        <p:tgtEl>
                                          <p:spTgt spid="3">
                                            <p:txEl>
                                              <p:pRg st="7" end="7"/>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blinds(horizontal)">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blinds(horizontal)">
                                      <p:cBhvr>
                                        <p:cTn id="35" dur="500"/>
                                        <p:tgtEl>
                                          <p:spTgt spid="3">
                                            <p:txEl>
                                              <p:pRg st="10" end="10"/>
                                            </p:txEl>
                                          </p:spTgt>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blinds(horizontal)">
                                      <p:cBhvr>
                                        <p:cTn id="38" dur="500"/>
                                        <p:tgtEl>
                                          <p:spTgt spid="3">
                                            <p:txEl>
                                              <p:pRg st="11" end="11"/>
                                            </p:txEl>
                                          </p:spTgt>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blinds(horizontal)">
                                      <p:cBhvr>
                                        <p:cTn id="41" dur="500"/>
                                        <p:tgtEl>
                                          <p:spTgt spid="3">
                                            <p:txEl>
                                              <p:pRg st="12" end="12"/>
                                            </p:txEl>
                                          </p:spTgt>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blinds(horizontal)">
                                      <p:cBhvr>
                                        <p:cTn id="44" dur="500"/>
                                        <p:tgtEl>
                                          <p:spTgt spid="3">
                                            <p:txEl>
                                              <p:pRg st="13" end="1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blinds(horizontal)">
                                      <p:cBhvr>
                                        <p:cTn id="49" dur="500"/>
                                        <p:tgtEl>
                                          <p:spTgt spid="9"/>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blinds(horizontal)">
                                      <p:cBhvr>
                                        <p:cTn id="52" dur="500"/>
                                        <p:tgtEl>
                                          <p:spTgt spid="10"/>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blinds(horizontal)">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blinds(horizontal)">
                                      <p:cBhvr>
                                        <p:cTn id="60" dur="500"/>
                                        <p:tgtEl>
                                          <p:spTgt spid="8"/>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blinds(horizontal)">
                                      <p:cBhvr>
                                        <p:cTn id="63" dur="500"/>
                                        <p:tgtEl>
                                          <p:spTgt spid="7"/>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blinds(horizontal)">
                                      <p:cBhvr>
                                        <p:cTn id="6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7" grpId="0"/>
      <p:bldP spid="8" grpId="0"/>
      <p:bldP spid="9" grpId="0"/>
      <p:bldP spid="10"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a:xfrm>
            <a:off x="1120000" y="1825625"/>
            <a:ext cx="8615777" cy="4351338"/>
          </a:xfrm>
        </p:spPr>
        <p:txBody>
          <a:bodyPr>
            <a:normAutofit/>
          </a:bodyPr>
          <a:lstStyle/>
          <a:p>
            <a:r>
              <a:rPr lang="en-US" sz="3200" dirty="0" smtClean="0"/>
              <a:t>Academic Garden</a:t>
            </a:r>
          </a:p>
          <a:p>
            <a:pPr lvl="1"/>
            <a:r>
              <a:rPr lang="en-US" sz="2400" dirty="0" smtClean="0"/>
              <a:t>Scalable visual interface</a:t>
            </a:r>
          </a:p>
          <a:p>
            <a:pPr lvl="2"/>
            <a:r>
              <a:rPr lang="en-US" sz="2000" dirty="0" smtClean="0"/>
              <a:t>Front-end to Scholar Plot, Department Plot, College Plot</a:t>
            </a:r>
            <a:endParaRPr lang="en-US" sz="2000" dirty="0"/>
          </a:p>
        </p:txBody>
      </p:sp>
      <p:sp>
        <p:nvSpPr>
          <p:cNvPr id="6" name="Slide Number Placeholder 5"/>
          <p:cNvSpPr>
            <a:spLocks noGrp="1"/>
          </p:cNvSpPr>
          <p:nvPr>
            <p:ph type="sldNum" sz="quarter" idx="12"/>
          </p:nvPr>
        </p:nvSpPr>
        <p:spPr/>
        <p:txBody>
          <a:bodyPr/>
          <a:lstStyle/>
          <a:p>
            <a:fld id="{8B74F74A-7BF3-1C41-9DD5-AD56B693B424}" type="slidenum">
              <a:rPr lang="en-US" smtClean="0"/>
              <a:t>26</a:t>
            </a:fld>
            <a:endParaRPr lang="en-US" dirty="0"/>
          </a:p>
        </p:txBody>
      </p:sp>
      <p:grpSp>
        <p:nvGrpSpPr>
          <p:cNvPr id="5" name="Group 4"/>
          <p:cNvGrpSpPr/>
          <p:nvPr/>
        </p:nvGrpSpPr>
        <p:grpSpPr>
          <a:xfrm>
            <a:off x="2196061" y="3429782"/>
            <a:ext cx="4257747" cy="2910348"/>
            <a:chOff x="1415107" y="5208095"/>
            <a:chExt cx="4257747" cy="2910348"/>
          </a:xfrm>
        </p:grpSpPr>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15107" y="6828472"/>
              <a:ext cx="2471120" cy="1289971"/>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15107" y="5208095"/>
              <a:ext cx="4257747" cy="128997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257588" y="6828472"/>
              <a:ext cx="1415266" cy="1289971"/>
            </a:xfrm>
            <a:prstGeom prst="rect">
              <a:avLst/>
            </a:prstGeom>
          </p:spPr>
        </p:pic>
      </p:grpSp>
    </p:spTree>
    <p:extLst>
      <p:ext uri="{BB962C8B-B14F-4D97-AF65-F5344CB8AC3E}">
        <p14:creationId xmlns:p14="http://schemas.microsoft.com/office/powerpoint/2010/main" val="159028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par>
                          <p:cTn id="14" fill="hold">
                            <p:stCondLst>
                              <p:cond delay="500"/>
                            </p:stCondLst>
                            <p:childTnLst>
                              <p:par>
                                <p:cTn id="15" presetID="3" presetClass="entr" presetSubtype="1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PhD Timeline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7336729"/>
              </p:ext>
            </p:extLst>
          </p:nvPr>
        </p:nvGraphicFramePr>
        <p:xfrm>
          <a:off x="124691" y="1468437"/>
          <a:ext cx="1184563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8215743" y="5285725"/>
            <a:ext cx="3719513"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S </a:t>
            </a:r>
            <a:r>
              <a:rPr lang="en-US" sz="1000" dirty="0" err="1" smtClean="0">
                <a:solidFill>
                  <a:schemeClr val="bg1">
                    <a:lumMod val="50000"/>
                    <a:lumOff val="50000"/>
                  </a:schemeClr>
                </a:solidFill>
              </a:rPr>
              <a:t>Taamneh</a:t>
            </a:r>
            <a:r>
              <a:rPr lang="en-US" sz="1000" dirty="0">
                <a:solidFill>
                  <a:schemeClr val="bg1">
                    <a:lumMod val="50000"/>
                    <a:lumOff val="50000"/>
                  </a:schemeClr>
                </a:solidFill>
              </a:rPr>
              <a:t>, </a:t>
            </a:r>
            <a:r>
              <a:rPr lang="en-US" sz="1000" dirty="0" smtClean="0">
                <a:solidFill>
                  <a:schemeClr val="bg1">
                    <a:lumMod val="50000"/>
                    <a:lumOff val="50000"/>
                  </a:schemeClr>
                </a:solidFill>
              </a:rPr>
              <a:t>M </a:t>
            </a:r>
            <a:r>
              <a:rPr lang="en-US" sz="1000" dirty="0" err="1" smtClean="0">
                <a:solidFill>
                  <a:schemeClr val="bg1">
                    <a:lumMod val="50000"/>
                    <a:lumOff val="50000"/>
                  </a:schemeClr>
                </a:solidFill>
              </a:rPr>
              <a:t>Dcosta</a:t>
            </a:r>
            <a:r>
              <a:rPr lang="en-US" sz="1000" dirty="0" smtClean="0">
                <a:solidFill>
                  <a:schemeClr val="bg1">
                    <a:lumMod val="50000"/>
                    <a:lumOff val="50000"/>
                  </a:schemeClr>
                </a:solidFill>
              </a:rPr>
              <a:t>,</a:t>
            </a:r>
            <a:r>
              <a:rPr lang="en-US" sz="1000" b="1" dirty="0" smtClean="0">
                <a:solidFill>
                  <a:schemeClr val="bg1"/>
                </a:solidFill>
              </a:rPr>
              <a:t> </a:t>
            </a:r>
            <a:r>
              <a:rPr lang="en-US" sz="1000" b="1" dirty="0">
                <a:solidFill>
                  <a:schemeClr val="bg1"/>
                </a:solidFill>
              </a:rPr>
              <a:t>K </a:t>
            </a:r>
            <a:r>
              <a:rPr lang="en-US" sz="1000" b="1" dirty="0" smtClean="0">
                <a:solidFill>
                  <a:schemeClr val="bg1"/>
                </a:solidFill>
              </a:rPr>
              <a:t>Kwon</a:t>
            </a:r>
            <a:r>
              <a:rPr lang="en-US" sz="1000" dirty="0">
                <a:solidFill>
                  <a:schemeClr val="bg1">
                    <a:lumMod val="50000"/>
                    <a:lumOff val="50000"/>
                  </a:schemeClr>
                </a:solidFill>
              </a:rPr>
              <a:t> 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a:t>
            </a:r>
            <a:r>
              <a:rPr lang="en-US" sz="1000" i="1" dirty="0" err="1">
                <a:solidFill>
                  <a:schemeClr val="bg1">
                    <a:lumMod val="50000"/>
                    <a:lumOff val="50000"/>
                  </a:schemeClr>
                </a:solidFill>
              </a:rPr>
              <a:t>SubjectBook</a:t>
            </a:r>
            <a:r>
              <a:rPr lang="en-US" sz="1000" i="1" dirty="0">
                <a:solidFill>
                  <a:schemeClr val="bg1">
                    <a:lumMod val="50000"/>
                    <a:lumOff val="50000"/>
                  </a:schemeClr>
                </a:solidFill>
              </a:rPr>
              <a:t>: Web-based Visualization Of Multimodal Affective Datasets</a:t>
            </a:r>
            <a:r>
              <a:rPr lang="en-US" sz="1000" dirty="0">
                <a:solidFill>
                  <a:schemeClr val="bg1">
                    <a:lumMod val="50000"/>
                    <a:lumOff val="50000"/>
                  </a:schemeClr>
                </a:solidFill>
              </a:rPr>
              <a:t>", ACM Human Factors in Computing Systems, CHI 2016, San Jose, CA</a:t>
            </a:r>
          </a:p>
        </p:txBody>
      </p:sp>
      <p:sp>
        <p:nvSpPr>
          <p:cNvPr id="8" name="TextBox 7"/>
          <p:cNvSpPr txBox="1"/>
          <p:nvPr/>
        </p:nvSpPr>
        <p:spPr>
          <a:xfrm>
            <a:off x="8215743" y="6032420"/>
            <a:ext cx="3719513" cy="720964"/>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D Majeti</a:t>
            </a:r>
            <a:r>
              <a:rPr lang="en-US" sz="1000" dirty="0">
                <a:solidFill>
                  <a:schemeClr val="bg1">
                    <a:lumMod val="50000"/>
                    <a:lumOff val="50000"/>
                  </a:schemeClr>
                </a:solidFill>
              </a:rPr>
              <a:t>, </a:t>
            </a:r>
            <a:r>
              <a:rPr lang="en-US" sz="1000" b="1" dirty="0">
                <a:solidFill>
                  <a:schemeClr val="bg1"/>
                </a:solidFill>
              </a:rPr>
              <a:t> K Kwon</a:t>
            </a:r>
            <a:r>
              <a:rPr lang="en-US" sz="1000" dirty="0" smtClean="0">
                <a:solidFill>
                  <a:schemeClr val="bg1">
                    <a:lumMod val="50000"/>
                    <a:lumOff val="50000"/>
                  </a:schemeClr>
                </a:solidFill>
              </a:rPr>
              <a:t>, P </a:t>
            </a:r>
            <a:r>
              <a:rPr lang="en-US" sz="1000" dirty="0" err="1" smtClean="0">
                <a:solidFill>
                  <a:schemeClr val="bg1">
                    <a:lumMod val="50000"/>
                    <a:lumOff val="50000"/>
                  </a:schemeClr>
                </a:solidFill>
              </a:rPr>
              <a:t>Tsiamyrtzis</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a:t>
            </a:r>
            <a:r>
              <a:rPr lang="en-US" sz="1000" i="1" dirty="0">
                <a:solidFill>
                  <a:schemeClr val="bg1">
                    <a:lumMod val="50000"/>
                    <a:lumOff val="50000"/>
                  </a:schemeClr>
                </a:solidFill>
              </a:rPr>
              <a:t>Dissecting Scholarly Patterns in Biology and Computer Science</a:t>
            </a:r>
            <a:r>
              <a:rPr lang="en-US" sz="1000" dirty="0">
                <a:solidFill>
                  <a:schemeClr val="bg1">
                    <a:lumMod val="50000"/>
                    <a:lumOff val="50000"/>
                  </a:schemeClr>
                </a:solidFill>
              </a:rPr>
              <a:t>", The Science of Team Science, </a:t>
            </a:r>
            <a:r>
              <a:rPr lang="en-US" sz="1000" dirty="0" err="1">
                <a:solidFill>
                  <a:schemeClr val="bg1">
                    <a:lumMod val="50000"/>
                    <a:lumOff val="50000"/>
                  </a:schemeClr>
                </a:solidFill>
              </a:rPr>
              <a:t>SciTS</a:t>
            </a:r>
            <a:r>
              <a:rPr lang="en-US" sz="1000" dirty="0">
                <a:solidFill>
                  <a:schemeClr val="bg1">
                    <a:lumMod val="50000"/>
                    <a:lumOff val="50000"/>
                  </a:schemeClr>
                </a:solidFill>
              </a:rPr>
              <a:t> 2015, Bethesda, MD</a:t>
            </a:r>
          </a:p>
        </p:txBody>
      </p:sp>
      <p:sp>
        <p:nvSpPr>
          <p:cNvPr id="9" name="TextBox 8"/>
          <p:cNvSpPr txBox="1"/>
          <p:nvPr/>
        </p:nvSpPr>
        <p:spPr>
          <a:xfrm>
            <a:off x="4341486" y="5285725"/>
            <a:ext cx="3818796"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b="1" dirty="0">
                <a:solidFill>
                  <a:schemeClr val="bg1"/>
                </a:solidFill>
              </a:rPr>
              <a:t>K Kwon</a:t>
            </a:r>
            <a:r>
              <a:rPr lang="en-US" sz="1000" dirty="0" smtClean="0">
                <a:solidFill>
                  <a:schemeClr val="bg1">
                    <a:lumMod val="50000"/>
                    <a:lumOff val="50000"/>
                  </a:schemeClr>
                </a:solidFill>
              </a:rPr>
              <a:t>, D </a:t>
            </a:r>
            <a:r>
              <a:rPr lang="en-US" sz="1000" dirty="0" err="1" smtClean="0">
                <a:solidFill>
                  <a:schemeClr val="bg1">
                    <a:lumMod val="50000"/>
                    <a:lumOff val="50000"/>
                  </a:schemeClr>
                </a:solidFill>
              </a:rPr>
              <a:t>Shastri</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a:t>
            </a:r>
            <a:r>
              <a:rPr lang="en-US" sz="1000" i="1" dirty="0" smtClean="0">
                <a:solidFill>
                  <a:schemeClr val="bg1">
                    <a:lumMod val="50000"/>
                    <a:lumOff val="50000"/>
                  </a:schemeClr>
                </a:solidFill>
              </a:rPr>
              <a:t>Information Visualization in Affective User Studies</a:t>
            </a:r>
            <a:r>
              <a:rPr lang="en-US" sz="1000" dirty="0" smtClean="0">
                <a:solidFill>
                  <a:schemeClr val="bg1">
                    <a:lumMod val="50000"/>
                    <a:lumOff val="50000"/>
                  </a:schemeClr>
                </a:solidFill>
              </a:rPr>
              <a:t>", </a:t>
            </a:r>
            <a:r>
              <a:rPr lang="en-US" sz="1000" dirty="0">
                <a:solidFill>
                  <a:schemeClr val="bg1">
                    <a:lumMod val="50000"/>
                    <a:lumOff val="50000"/>
                  </a:schemeClr>
                </a:solidFill>
              </a:rPr>
              <a:t>The IEEE Visual Analytics Science and Technology, IEEE Information Visualization, and IEEE Scientific Visualization, VIS 2014, Paris, France</a:t>
            </a:r>
          </a:p>
        </p:txBody>
      </p:sp>
      <p:sp>
        <p:nvSpPr>
          <p:cNvPr id="10" name="TextBox 9"/>
          <p:cNvSpPr txBox="1"/>
          <p:nvPr/>
        </p:nvSpPr>
        <p:spPr>
          <a:xfrm>
            <a:off x="4341486" y="6032419"/>
            <a:ext cx="3818796" cy="720965"/>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b="1" dirty="0">
                <a:solidFill>
                  <a:schemeClr val="bg1"/>
                </a:solidFill>
              </a:rPr>
              <a:t>K Kwon</a:t>
            </a:r>
            <a:r>
              <a:rPr lang="en-US" sz="1000" dirty="0" smtClean="0">
                <a:solidFill>
                  <a:schemeClr val="bg1">
                    <a:lumMod val="50000"/>
                    <a:lumOff val="50000"/>
                  </a:schemeClr>
                </a:solidFill>
              </a:rPr>
              <a:t>, D </a:t>
            </a:r>
            <a:r>
              <a:rPr lang="en-US" sz="1000" dirty="0" err="1" smtClean="0">
                <a:solidFill>
                  <a:schemeClr val="bg1">
                    <a:lumMod val="50000"/>
                    <a:lumOff val="50000"/>
                  </a:schemeClr>
                </a:solidFill>
              </a:rPr>
              <a:t>Shastri</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a:t>
            </a:r>
            <a:r>
              <a:rPr lang="en-US" sz="1000" i="1" dirty="0">
                <a:solidFill>
                  <a:schemeClr val="bg1">
                    <a:lumMod val="50000"/>
                    <a:lumOff val="50000"/>
                  </a:schemeClr>
                </a:solidFill>
              </a:rPr>
              <a:t>Interfacing Information in Affective User Studies</a:t>
            </a:r>
            <a:r>
              <a:rPr lang="en-US" sz="1000" dirty="0">
                <a:solidFill>
                  <a:schemeClr val="bg1">
                    <a:lumMod val="50000"/>
                    <a:lumOff val="50000"/>
                  </a:schemeClr>
                </a:solidFill>
              </a:rPr>
              <a:t>", The 2014 ACM International Joint Conference on Pervasive and Ubiquitous Computing, </a:t>
            </a:r>
            <a:r>
              <a:rPr lang="en-US" sz="1000" dirty="0" err="1">
                <a:solidFill>
                  <a:schemeClr val="bg1">
                    <a:lumMod val="50000"/>
                    <a:lumOff val="50000"/>
                  </a:schemeClr>
                </a:solidFill>
              </a:rPr>
              <a:t>Ubicomp</a:t>
            </a:r>
            <a:r>
              <a:rPr lang="en-US" sz="1000" dirty="0">
                <a:solidFill>
                  <a:schemeClr val="bg1">
                    <a:lumMod val="50000"/>
                    <a:lumOff val="50000"/>
                  </a:schemeClr>
                </a:solidFill>
              </a:rPr>
              <a:t> 2014, Seattle, WA</a:t>
            </a:r>
          </a:p>
        </p:txBody>
      </p:sp>
      <p:sp>
        <p:nvSpPr>
          <p:cNvPr id="11" name="TextBox 10"/>
          <p:cNvSpPr txBox="1"/>
          <p:nvPr/>
        </p:nvSpPr>
        <p:spPr>
          <a:xfrm>
            <a:off x="175843" y="6032420"/>
            <a:ext cx="4130474" cy="720965"/>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T Feng</a:t>
            </a:r>
            <a:r>
              <a:rPr lang="en-US" sz="1000" dirty="0">
                <a:solidFill>
                  <a:schemeClr val="bg1">
                    <a:lumMod val="50000"/>
                    <a:lumOff val="50000"/>
                  </a:schemeClr>
                </a:solidFill>
              </a:rPr>
              <a:t>, </a:t>
            </a:r>
            <a:r>
              <a:rPr lang="en-US" sz="1000" dirty="0" smtClean="0">
                <a:solidFill>
                  <a:schemeClr val="bg1">
                    <a:lumMod val="50000"/>
                    <a:lumOff val="50000"/>
                  </a:schemeClr>
                </a:solidFill>
              </a:rPr>
              <a:t>Z Liu</a:t>
            </a:r>
            <a:r>
              <a:rPr lang="en-US" sz="1000" dirty="0">
                <a:solidFill>
                  <a:schemeClr val="bg1">
                    <a:lumMod val="50000"/>
                    <a:lumOff val="50000"/>
                  </a:schemeClr>
                </a:solidFill>
              </a:rPr>
              <a:t>, </a:t>
            </a:r>
            <a:r>
              <a:rPr lang="en-US" sz="1000" b="1" dirty="0" smtClean="0">
                <a:solidFill>
                  <a:schemeClr val="bg1"/>
                </a:solidFill>
              </a:rPr>
              <a:t>K </a:t>
            </a:r>
            <a:r>
              <a:rPr lang="en-US" sz="1000" b="1" dirty="0">
                <a:solidFill>
                  <a:schemeClr val="bg1"/>
                </a:solidFill>
              </a:rPr>
              <a:t>Kwon</a:t>
            </a:r>
            <a:r>
              <a:rPr lang="en-US" sz="1000" dirty="0" smtClean="0">
                <a:solidFill>
                  <a:schemeClr val="bg1">
                    <a:lumMod val="50000"/>
                    <a:lumOff val="50000"/>
                  </a:schemeClr>
                </a:solidFill>
              </a:rPr>
              <a:t>, W Shi</a:t>
            </a:r>
            <a:r>
              <a:rPr lang="en-US" sz="1000" dirty="0">
                <a:solidFill>
                  <a:schemeClr val="bg1">
                    <a:lumMod val="50000"/>
                    <a:lumOff val="50000"/>
                  </a:schemeClr>
                </a:solidFill>
              </a:rPr>
              <a:t>, </a:t>
            </a:r>
            <a:r>
              <a:rPr lang="en-US" sz="1000" dirty="0" smtClean="0">
                <a:solidFill>
                  <a:schemeClr val="bg1">
                    <a:lumMod val="50000"/>
                    <a:lumOff val="50000"/>
                  </a:schemeClr>
                </a:solidFill>
              </a:rPr>
              <a:t>B </a:t>
            </a:r>
            <a:r>
              <a:rPr lang="en-US" sz="1000" dirty="0" err="1" smtClean="0">
                <a:solidFill>
                  <a:schemeClr val="bg1">
                    <a:lumMod val="50000"/>
                    <a:lumOff val="50000"/>
                  </a:schemeClr>
                </a:solidFill>
              </a:rPr>
              <a:t>Carbunar</a:t>
            </a:r>
            <a:r>
              <a:rPr lang="en-US" sz="1000" dirty="0">
                <a:solidFill>
                  <a:schemeClr val="bg1">
                    <a:lumMod val="50000"/>
                    <a:lumOff val="50000"/>
                  </a:schemeClr>
                </a:solidFill>
              </a:rPr>
              <a:t>, </a:t>
            </a:r>
            <a:r>
              <a:rPr lang="en-US" sz="1000" dirty="0" smtClean="0">
                <a:solidFill>
                  <a:schemeClr val="bg1">
                    <a:lumMod val="50000"/>
                    <a:lumOff val="50000"/>
                  </a:schemeClr>
                </a:solidFill>
              </a:rPr>
              <a:t>Y Jiang </a:t>
            </a:r>
            <a:r>
              <a:rPr lang="en-US" sz="1000" dirty="0">
                <a:solidFill>
                  <a:schemeClr val="bg1">
                    <a:lumMod val="50000"/>
                    <a:lumOff val="50000"/>
                  </a:schemeClr>
                </a:solidFill>
              </a:rPr>
              <a:t>and </a:t>
            </a:r>
            <a:r>
              <a:rPr lang="en-US" sz="1000" dirty="0" smtClean="0">
                <a:solidFill>
                  <a:schemeClr val="bg1">
                    <a:lumMod val="50000"/>
                    <a:lumOff val="50000"/>
                  </a:schemeClr>
                </a:solidFill>
              </a:rPr>
              <a:t>N Nguyen</a:t>
            </a:r>
            <a:r>
              <a:rPr lang="en-US" sz="1000" dirty="0">
                <a:solidFill>
                  <a:schemeClr val="bg1">
                    <a:lumMod val="50000"/>
                    <a:lumOff val="50000"/>
                  </a:schemeClr>
                </a:solidFill>
              </a:rPr>
              <a:t>, "</a:t>
            </a:r>
            <a:r>
              <a:rPr lang="en-US" sz="1000" i="1" dirty="0">
                <a:solidFill>
                  <a:schemeClr val="bg1">
                    <a:lumMod val="50000"/>
                    <a:lumOff val="50000"/>
                  </a:schemeClr>
                </a:solidFill>
              </a:rPr>
              <a:t>Enhancing Mobile Security with Continuous Authentication Based on Touchscreen Gestures</a:t>
            </a:r>
            <a:r>
              <a:rPr lang="en-US" sz="1000" dirty="0">
                <a:solidFill>
                  <a:schemeClr val="bg1">
                    <a:lumMod val="50000"/>
                    <a:lumOff val="50000"/>
                  </a:schemeClr>
                </a:solidFill>
              </a:rPr>
              <a:t>", The twelfth annual IEEE Conference on Technologies for Homeland Security, HST 2012, Waltham, MA</a:t>
            </a:r>
          </a:p>
        </p:txBody>
      </p:sp>
      <p:sp>
        <p:nvSpPr>
          <p:cNvPr id="12" name="TextBox 11"/>
          <p:cNvSpPr txBox="1"/>
          <p:nvPr/>
        </p:nvSpPr>
        <p:spPr>
          <a:xfrm>
            <a:off x="175843" y="5285725"/>
            <a:ext cx="4130473"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J </a:t>
            </a:r>
            <a:r>
              <a:rPr lang="en-US" sz="1000" dirty="0">
                <a:solidFill>
                  <a:schemeClr val="bg1">
                    <a:lumMod val="50000"/>
                    <a:lumOff val="50000"/>
                  </a:schemeClr>
                </a:solidFill>
              </a:rPr>
              <a:t>Lee, </a:t>
            </a:r>
            <a:r>
              <a:rPr lang="en-US" sz="1000" dirty="0" smtClean="0">
                <a:solidFill>
                  <a:schemeClr val="bg1">
                    <a:lumMod val="50000"/>
                    <a:lumOff val="50000"/>
                  </a:schemeClr>
                </a:solidFill>
              </a:rPr>
              <a:t>Z </a:t>
            </a:r>
            <a:r>
              <a:rPr lang="en-US" sz="1000" dirty="0">
                <a:solidFill>
                  <a:schemeClr val="bg1">
                    <a:lumMod val="50000"/>
                    <a:lumOff val="50000"/>
                  </a:schemeClr>
                </a:solidFill>
              </a:rPr>
              <a:t>Liu, </a:t>
            </a:r>
            <a:r>
              <a:rPr lang="en-US" sz="1000" dirty="0" smtClean="0">
                <a:solidFill>
                  <a:schemeClr val="bg1">
                    <a:lumMod val="50000"/>
                    <a:lumOff val="50000"/>
                  </a:schemeClr>
                </a:solidFill>
              </a:rPr>
              <a:t>X Tian</a:t>
            </a:r>
            <a:r>
              <a:rPr lang="en-US" sz="1000" dirty="0">
                <a:solidFill>
                  <a:schemeClr val="bg1">
                    <a:lumMod val="50000"/>
                    <a:lumOff val="50000"/>
                  </a:schemeClr>
                </a:solidFill>
              </a:rPr>
              <a:t>, </a:t>
            </a:r>
            <a:r>
              <a:rPr lang="en-US" sz="1000" dirty="0" smtClean="0">
                <a:solidFill>
                  <a:schemeClr val="bg1">
                    <a:lumMod val="50000"/>
                    <a:lumOff val="50000"/>
                  </a:schemeClr>
                </a:solidFill>
              </a:rPr>
              <a:t>D </a:t>
            </a:r>
            <a:r>
              <a:rPr lang="en-US" sz="1000" dirty="0">
                <a:solidFill>
                  <a:schemeClr val="bg1">
                    <a:lumMod val="50000"/>
                    <a:lumOff val="50000"/>
                  </a:schemeClr>
                </a:solidFill>
              </a:rPr>
              <a:t>Woo, </a:t>
            </a:r>
            <a:r>
              <a:rPr lang="en-US" sz="1000" dirty="0" smtClean="0">
                <a:solidFill>
                  <a:schemeClr val="bg1">
                    <a:lumMod val="50000"/>
                    <a:lumOff val="50000"/>
                  </a:schemeClr>
                </a:solidFill>
              </a:rPr>
              <a:t>W Shi</a:t>
            </a:r>
            <a:r>
              <a:rPr lang="en-US" sz="1000" dirty="0">
                <a:solidFill>
                  <a:schemeClr val="bg1">
                    <a:lumMod val="50000"/>
                    <a:lumOff val="50000"/>
                  </a:schemeClr>
                </a:solidFill>
              </a:rPr>
              <a:t>, </a:t>
            </a:r>
            <a:r>
              <a:rPr lang="en-US" sz="1000" dirty="0" smtClean="0">
                <a:solidFill>
                  <a:schemeClr val="bg1">
                    <a:lumMod val="50000"/>
                    <a:lumOff val="50000"/>
                  </a:schemeClr>
                </a:solidFill>
              </a:rPr>
              <a:t>D </a:t>
            </a:r>
            <a:r>
              <a:rPr lang="en-US" sz="1000" dirty="0" err="1" smtClean="0">
                <a:solidFill>
                  <a:schemeClr val="bg1">
                    <a:lumMod val="50000"/>
                    <a:lumOff val="50000"/>
                  </a:schemeClr>
                </a:solidFill>
              </a:rPr>
              <a:t>Boumber</a:t>
            </a:r>
            <a:r>
              <a:rPr lang="en-US" sz="1000" dirty="0">
                <a:solidFill>
                  <a:schemeClr val="bg1">
                    <a:lumMod val="50000"/>
                    <a:lumOff val="50000"/>
                  </a:schemeClr>
                </a:solidFill>
              </a:rPr>
              <a:t>, </a:t>
            </a:r>
            <a:r>
              <a:rPr lang="en-US" sz="1000" dirty="0" smtClean="0">
                <a:solidFill>
                  <a:schemeClr val="bg1">
                    <a:lumMod val="50000"/>
                    <a:lumOff val="50000"/>
                  </a:schemeClr>
                </a:solidFill>
              </a:rPr>
              <a:t>Y Yan</a:t>
            </a:r>
            <a:r>
              <a:rPr lang="en-US" sz="1000" dirty="0">
                <a:solidFill>
                  <a:schemeClr val="bg1">
                    <a:lumMod val="50000"/>
                    <a:lumOff val="50000"/>
                  </a:schemeClr>
                </a:solidFill>
              </a:rPr>
              <a:t>, and </a:t>
            </a:r>
            <a:r>
              <a:rPr lang="en-US" sz="1000" b="1" dirty="0">
                <a:solidFill>
                  <a:schemeClr val="bg1"/>
                </a:solidFill>
              </a:rPr>
              <a:t> K Kwon</a:t>
            </a:r>
            <a:r>
              <a:rPr lang="en-US" sz="1000" dirty="0" smtClean="0">
                <a:solidFill>
                  <a:schemeClr val="bg1">
                    <a:lumMod val="50000"/>
                    <a:lumOff val="50000"/>
                  </a:schemeClr>
                </a:solidFill>
              </a:rPr>
              <a:t>, </a:t>
            </a:r>
            <a:r>
              <a:rPr lang="en-US" sz="1000" dirty="0">
                <a:solidFill>
                  <a:schemeClr val="bg1">
                    <a:lumMod val="50000"/>
                    <a:lumOff val="50000"/>
                  </a:schemeClr>
                </a:solidFill>
              </a:rPr>
              <a:t>"</a:t>
            </a:r>
            <a:r>
              <a:rPr lang="en-US" sz="1000" i="1" dirty="0">
                <a:solidFill>
                  <a:schemeClr val="bg1">
                    <a:lumMod val="50000"/>
                    <a:lumOff val="50000"/>
                  </a:schemeClr>
                </a:solidFill>
              </a:rPr>
              <a:t>Acceleration of Bulk Memory Operations in a Heterogeneous Multicore Architecture</a:t>
            </a:r>
            <a:r>
              <a:rPr lang="en-US" sz="1000" dirty="0">
                <a:solidFill>
                  <a:schemeClr val="bg1">
                    <a:lumMod val="50000"/>
                    <a:lumOff val="50000"/>
                  </a:schemeClr>
                </a:solidFill>
              </a:rPr>
              <a:t>", 21st International Conference on Parallel Architectures and Compilation Techniques, PACT 2012, </a:t>
            </a:r>
            <a:r>
              <a:rPr lang="en-US" sz="1000" dirty="0" smtClean="0">
                <a:solidFill>
                  <a:schemeClr val="bg1">
                    <a:lumMod val="50000"/>
                    <a:lumOff val="50000"/>
                  </a:schemeClr>
                </a:solidFill>
              </a:rPr>
              <a:t>Minneapolis</a:t>
            </a:r>
            <a:endParaRPr lang="en-US" sz="1000" dirty="0">
              <a:solidFill>
                <a:schemeClr val="bg1">
                  <a:lumMod val="50000"/>
                  <a:lumOff val="50000"/>
                </a:schemeClr>
              </a:solidFill>
            </a:endParaRPr>
          </a:p>
        </p:txBody>
      </p:sp>
      <p:sp>
        <p:nvSpPr>
          <p:cNvPr id="15" name="TextBox 14"/>
          <p:cNvSpPr txBox="1"/>
          <p:nvPr/>
        </p:nvSpPr>
        <p:spPr>
          <a:xfrm>
            <a:off x="8215744" y="914915"/>
            <a:ext cx="3719513" cy="1284071"/>
          </a:xfrm>
          <a:prstGeom prst="rect">
            <a:avLst/>
          </a:prstGeom>
        </p:spPr>
        <p:style>
          <a:lnRef idx="2">
            <a:schemeClr val="dk1"/>
          </a:lnRef>
          <a:fillRef idx="1">
            <a:schemeClr val="lt1"/>
          </a:fillRef>
          <a:effectRef idx="0">
            <a:schemeClr val="dk1"/>
          </a:effectRef>
          <a:fontRef idx="minor">
            <a:schemeClr val="dk1"/>
          </a:fontRef>
        </p:style>
        <p:txBody>
          <a:bodyPr wrap="square" rtlCol="0" anchor="t">
            <a:noAutofit/>
          </a:bodyPr>
          <a:lstStyle/>
          <a:p>
            <a:r>
              <a:rPr lang="en-US" sz="1000" b="1" dirty="0" smtClean="0">
                <a:solidFill>
                  <a:schemeClr val="bg1"/>
                </a:solidFill>
              </a:rPr>
              <a:t>Non-Refereed Papers</a:t>
            </a:r>
          </a:p>
          <a:p>
            <a:endParaRPr lang="en-US" sz="1000" b="1" dirty="0" smtClean="0">
              <a:solidFill>
                <a:schemeClr val="bg1"/>
              </a:solidFill>
            </a:endParaRPr>
          </a:p>
          <a:p>
            <a:r>
              <a:rPr lang="en-US" sz="900" b="1" dirty="0" smtClean="0">
                <a:solidFill>
                  <a:schemeClr val="bg1"/>
                </a:solidFill>
              </a:rPr>
              <a:t>K </a:t>
            </a:r>
            <a:r>
              <a:rPr lang="en-US" sz="900" b="1" dirty="0">
                <a:solidFill>
                  <a:schemeClr val="bg1"/>
                </a:solidFill>
              </a:rPr>
              <a:t>Kwon</a:t>
            </a:r>
            <a:r>
              <a:rPr lang="en-US" sz="900" dirty="0">
                <a:solidFill>
                  <a:schemeClr val="bg1">
                    <a:lumMod val="50000"/>
                    <a:lumOff val="50000"/>
                  </a:schemeClr>
                </a:solidFill>
              </a:rPr>
              <a:t>, "</a:t>
            </a:r>
            <a:r>
              <a:rPr lang="en-US" sz="900" i="1" dirty="0">
                <a:solidFill>
                  <a:schemeClr val="bg1">
                    <a:lumMod val="50000"/>
                    <a:lumOff val="50000"/>
                  </a:schemeClr>
                </a:solidFill>
              </a:rPr>
              <a:t>Design Principles: Information Visualization in User Studies</a:t>
            </a:r>
            <a:r>
              <a:rPr lang="en-US" sz="900" dirty="0">
                <a:solidFill>
                  <a:schemeClr val="bg1">
                    <a:lumMod val="50000"/>
                    <a:lumOff val="50000"/>
                  </a:schemeClr>
                </a:solidFill>
              </a:rPr>
              <a:t>", Proceedings of the 2015 US-Korea Conference on Science, Technology and Entrepreneurship, UKC 2015 Atlanta, </a:t>
            </a:r>
            <a:r>
              <a:rPr lang="en-US" sz="900" dirty="0" smtClean="0">
                <a:solidFill>
                  <a:schemeClr val="bg1">
                    <a:lumMod val="50000"/>
                    <a:lumOff val="50000"/>
                  </a:schemeClr>
                </a:solidFill>
              </a:rPr>
              <a:t>GA</a:t>
            </a:r>
          </a:p>
          <a:p>
            <a:r>
              <a:rPr lang="en-US" sz="900" b="1" dirty="0" smtClean="0">
                <a:solidFill>
                  <a:schemeClr val="bg1"/>
                </a:solidFill>
              </a:rPr>
              <a:t>K </a:t>
            </a:r>
            <a:r>
              <a:rPr lang="en-US" sz="900" b="1" dirty="0">
                <a:solidFill>
                  <a:schemeClr val="bg1"/>
                </a:solidFill>
              </a:rPr>
              <a:t>Kwon</a:t>
            </a:r>
            <a:r>
              <a:rPr lang="en-US" sz="900" dirty="0" smtClean="0">
                <a:solidFill>
                  <a:schemeClr val="bg1">
                    <a:lumMod val="50000"/>
                    <a:lumOff val="50000"/>
                  </a:schemeClr>
                </a:solidFill>
              </a:rPr>
              <a:t>, </a:t>
            </a:r>
            <a:r>
              <a:rPr lang="en-US" sz="900" dirty="0">
                <a:solidFill>
                  <a:schemeClr val="bg1">
                    <a:lumMod val="50000"/>
                    <a:lumOff val="50000"/>
                  </a:schemeClr>
                </a:solidFill>
              </a:rPr>
              <a:t>"</a:t>
            </a:r>
            <a:r>
              <a:rPr lang="en-US" sz="900" i="1" dirty="0">
                <a:solidFill>
                  <a:schemeClr val="bg1">
                    <a:lumMod val="50000"/>
                    <a:lumOff val="50000"/>
                  </a:schemeClr>
                </a:solidFill>
              </a:rPr>
              <a:t>Interfacing Information with Mixed Methods</a:t>
            </a:r>
            <a:r>
              <a:rPr lang="en-US" sz="900" dirty="0">
                <a:solidFill>
                  <a:schemeClr val="bg1">
                    <a:lumMod val="50000"/>
                    <a:lumOff val="50000"/>
                  </a:schemeClr>
                </a:solidFill>
              </a:rPr>
              <a:t>", Proceedings of the 2014 US-Korea Conference on Science, Technology and Entrepreneurship, UKC 2014 San Francisco, </a:t>
            </a:r>
            <a:r>
              <a:rPr lang="en-US" sz="900" dirty="0" smtClean="0">
                <a:solidFill>
                  <a:schemeClr val="bg1">
                    <a:lumMod val="50000"/>
                    <a:lumOff val="50000"/>
                  </a:schemeClr>
                </a:solidFill>
              </a:rPr>
              <a:t>CA</a:t>
            </a:r>
            <a:endParaRPr lang="en-US" sz="900" dirty="0">
              <a:solidFill>
                <a:schemeClr val="bg1">
                  <a:lumMod val="50000"/>
                  <a:lumOff val="50000"/>
                </a:schemeClr>
              </a:solidFill>
            </a:endParaRPr>
          </a:p>
        </p:txBody>
      </p:sp>
      <p:sp>
        <p:nvSpPr>
          <p:cNvPr id="18" name="TextBox 17"/>
          <p:cNvSpPr txBox="1"/>
          <p:nvPr/>
        </p:nvSpPr>
        <p:spPr>
          <a:xfrm>
            <a:off x="4917233" y="914401"/>
            <a:ext cx="3263441" cy="1284586"/>
          </a:xfrm>
          <a:prstGeom prst="rect">
            <a:avLst/>
          </a:prstGeom>
        </p:spPr>
        <p:style>
          <a:lnRef idx="2">
            <a:schemeClr val="dk1"/>
          </a:lnRef>
          <a:fillRef idx="1">
            <a:schemeClr val="lt1"/>
          </a:fillRef>
          <a:effectRef idx="0">
            <a:schemeClr val="dk1"/>
          </a:effectRef>
          <a:fontRef idx="minor">
            <a:schemeClr val="dk1"/>
          </a:fontRef>
        </p:style>
        <p:txBody>
          <a:bodyPr wrap="square" rtlCol="0" anchor="t">
            <a:noAutofit/>
          </a:bodyPr>
          <a:lstStyle/>
          <a:p>
            <a:r>
              <a:rPr lang="en-US" sz="1100" b="1" dirty="0" smtClean="0">
                <a:solidFill>
                  <a:schemeClr val="bg1"/>
                </a:solidFill>
              </a:rPr>
              <a:t>Activities / Membership</a:t>
            </a:r>
          </a:p>
          <a:p>
            <a:endParaRPr lang="en-US" sz="1000" dirty="0" smtClean="0">
              <a:solidFill>
                <a:schemeClr val="bg1"/>
              </a:solidFill>
            </a:endParaRPr>
          </a:p>
          <a:p>
            <a:r>
              <a:rPr lang="en-US" sz="1000" dirty="0" smtClean="0">
                <a:solidFill>
                  <a:schemeClr val="bg1"/>
                </a:solidFill>
              </a:rPr>
              <a:t>2012 PhD Student Association Officer</a:t>
            </a:r>
          </a:p>
          <a:p>
            <a:r>
              <a:rPr lang="en-US" sz="1000" dirty="0" smtClean="0">
                <a:solidFill>
                  <a:schemeClr val="bg1"/>
                </a:solidFill>
              </a:rPr>
              <a:t>2014 Computer Science PhD Showcase</a:t>
            </a:r>
          </a:p>
          <a:p>
            <a:r>
              <a:rPr lang="en-US" sz="1000" dirty="0" smtClean="0">
                <a:solidFill>
                  <a:schemeClr val="bg1"/>
                </a:solidFill>
              </a:rPr>
              <a:t>2014 Graduate </a:t>
            </a:r>
            <a:r>
              <a:rPr lang="en-US" sz="1000" dirty="0">
                <a:solidFill>
                  <a:schemeClr val="bg1"/>
                </a:solidFill>
              </a:rPr>
              <a:t>Research and Scholarship Projects </a:t>
            </a:r>
            <a:r>
              <a:rPr lang="en-US" sz="1000" dirty="0" smtClean="0">
                <a:solidFill>
                  <a:schemeClr val="bg1"/>
                </a:solidFill>
              </a:rPr>
              <a:t>(</a:t>
            </a:r>
            <a:r>
              <a:rPr lang="en-US" sz="1000" dirty="0" err="1" smtClean="0">
                <a:solidFill>
                  <a:schemeClr val="bg1"/>
                </a:solidFill>
              </a:rPr>
              <a:t>GRaSP</a:t>
            </a:r>
            <a:r>
              <a:rPr lang="en-US" sz="1000" dirty="0" smtClean="0">
                <a:solidFill>
                  <a:schemeClr val="bg1"/>
                </a:solidFill>
              </a:rPr>
              <a:t>)</a:t>
            </a:r>
          </a:p>
          <a:p>
            <a:r>
              <a:rPr lang="en-US" sz="1000" dirty="0" smtClean="0">
                <a:solidFill>
                  <a:schemeClr val="bg1"/>
                </a:solidFill>
              </a:rPr>
              <a:t>2015 </a:t>
            </a:r>
            <a:r>
              <a:rPr lang="en-US" sz="1000" dirty="0">
                <a:solidFill>
                  <a:schemeClr val="bg1"/>
                </a:solidFill>
              </a:rPr>
              <a:t>Graduate Research and Scholarship Projects (</a:t>
            </a:r>
            <a:r>
              <a:rPr lang="en-US" sz="1000" dirty="0" err="1">
                <a:solidFill>
                  <a:schemeClr val="bg1"/>
                </a:solidFill>
              </a:rPr>
              <a:t>GRaSP</a:t>
            </a:r>
            <a:r>
              <a:rPr lang="en-US" sz="1000" dirty="0" smtClean="0">
                <a:solidFill>
                  <a:schemeClr val="bg1"/>
                </a:solidFill>
              </a:rPr>
              <a:t>)</a:t>
            </a:r>
          </a:p>
          <a:p>
            <a:endParaRPr lang="en-US" sz="1000" dirty="0">
              <a:solidFill>
                <a:schemeClr val="bg1"/>
              </a:solidFill>
            </a:endParaRPr>
          </a:p>
        </p:txBody>
      </p:sp>
      <p:pic>
        <p:nvPicPr>
          <p:cNvPr id="19" name="Picture 18"/>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116819" y="609674"/>
            <a:ext cx="758704" cy="758704"/>
          </a:xfrm>
          <a:prstGeom prst="ellipse">
            <a:avLst/>
          </a:prstGeom>
        </p:spPr>
      </p:pic>
      <p:cxnSp>
        <p:nvCxnSpPr>
          <p:cNvPr id="21" name="Straight Connector 20"/>
          <p:cNvCxnSpPr>
            <a:stCxn id="7" idx="0"/>
          </p:cNvCxnSpPr>
          <p:nvPr/>
        </p:nvCxnSpPr>
        <p:spPr>
          <a:xfrm flipV="1">
            <a:off x="10075500" y="3650335"/>
            <a:ext cx="189729" cy="163539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0" idx="0"/>
          </p:cNvCxnSpPr>
          <p:nvPr/>
        </p:nvCxnSpPr>
        <p:spPr>
          <a:xfrm flipV="1">
            <a:off x="6250884" y="3655439"/>
            <a:ext cx="849115" cy="237698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9" idx="0"/>
          </p:cNvCxnSpPr>
          <p:nvPr/>
        </p:nvCxnSpPr>
        <p:spPr>
          <a:xfrm flipH="1" flipV="1">
            <a:off x="6000542" y="3763725"/>
            <a:ext cx="250342" cy="152200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11" idx="0"/>
          </p:cNvCxnSpPr>
          <p:nvPr/>
        </p:nvCxnSpPr>
        <p:spPr>
          <a:xfrm flipH="1">
            <a:off x="2241080" y="3650335"/>
            <a:ext cx="511684" cy="2382085"/>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endCxn id="12" idx="0"/>
          </p:cNvCxnSpPr>
          <p:nvPr/>
        </p:nvCxnSpPr>
        <p:spPr>
          <a:xfrm>
            <a:off x="1744508" y="3720986"/>
            <a:ext cx="496572" cy="1564739"/>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endCxn id="18" idx="2"/>
          </p:cNvCxnSpPr>
          <p:nvPr/>
        </p:nvCxnSpPr>
        <p:spPr>
          <a:xfrm flipH="1" flipV="1">
            <a:off x="6548954" y="2198987"/>
            <a:ext cx="1584486" cy="1456452"/>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endCxn id="15" idx="2"/>
          </p:cNvCxnSpPr>
          <p:nvPr/>
        </p:nvCxnSpPr>
        <p:spPr>
          <a:xfrm flipV="1">
            <a:off x="8133440" y="2198986"/>
            <a:ext cx="1942061" cy="1456452"/>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18" idx="2"/>
          </p:cNvCxnSpPr>
          <p:nvPr/>
        </p:nvCxnSpPr>
        <p:spPr>
          <a:xfrm flipH="1">
            <a:off x="4896760" y="2198987"/>
            <a:ext cx="1652194" cy="1456451"/>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18" idx="2"/>
          </p:cNvCxnSpPr>
          <p:nvPr/>
        </p:nvCxnSpPr>
        <p:spPr>
          <a:xfrm flipH="1">
            <a:off x="2752764" y="2198987"/>
            <a:ext cx="3796190" cy="1456449"/>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fld id="{8B74F74A-7BF3-1C41-9DD5-AD56B693B424}" type="slidenum">
              <a:rPr lang="en-US" smtClean="0"/>
              <a:t>27</a:t>
            </a:fld>
            <a:endParaRPr lang="en-US" dirty="0"/>
          </a:p>
        </p:txBody>
      </p:sp>
      <p:cxnSp>
        <p:nvCxnSpPr>
          <p:cNvPr id="25" name="Straight Connector 24"/>
          <p:cNvCxnSpPr>
            <a:stCxn id="8" idx="0"/>
          </p:cNvCxnSpPr>
          <p:nvPr/>
        </p:nvCxnSpPr>
        <p:spPr>
          <a:xfrm flipH="1" flipV="1">
            <a:off x="9198430" y="3655440"/>
            <a:ext cx="877070" cy="237698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991767" y="4885555"/>
            <a:ext cx="1168515" cy="375047"/>
          </a:xfrm>
          <a:prstGeom prst="rect">
            <a:avLst/>
          </a:prstGeom>
        </p:spPr>
      </p:pic>
      <p:pic>
        <p:nvPicPr>
          <p:cNvPr id="14" name="Picture 13"/>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339511" y="4873310"/>
            <a:ext cx="1041859" cy="362386"/>
          </a:xfrm>
          <a:prstGeom prst="rect">
            <a:avLst/>
          </a:prstGeom>
        </p:spPr>
      </p:pic>
      <p:pic>
        <p:nvPicPr>
          <p:cNvPr id="16" name="Picture 15"/>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74567" y="4858457"/>
            <a:ext cx="950769" cy="386250"/>
          </a:xfrm>
          <a:prstGeom prst="rect">
            <a:avLst/>
          </a:prstGeom>
        </p:spPr>
      </p:pic>
      <p:pic>
        <p:nvPicPr>
          <p:cNvPr id="20" name="Picture 19"/>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0242014" y="4885556"/>
            <a:ext cx="1656905" cy="370672"/>
          </a:xfrm>
          <a:prstGeom prst="rect">
            <a:avLst/>
          </a:prstGeom>
        </p:spPr>
      </p:pic>
      <p:sp>
        <p:nvSpPr>
          <p:cNvPr id="33" name="TextBox 32"/>
          <p:cNvSpPr txBox="1"/>
          <p:nvPr/>
        </p:nvSpPr>
        <p:spPr>
          <a:xfrm>
            <a:off x="5684060" y="3445346"/>
            <a:ext cx="622286"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smtClean="0"/>
              <a:t>M.S</a:t>
            </a:r>
            <a:r>
              <a:rPr lang="en-US" dirty="0" smtClean="0"/>
              <a:t>.</a:t>
            </a:r>
            <a:endParaRPr lang="en-US" dirty="0"/>
          </a:p>
        </p:txBody>
      </p:sp>
      <p:sp>
        <p:nvSpPr>
          <p:cNvPr id="40" name="TextBox 39"/>
          <p:cNvSpPr txBox="1"/>
          <p:nvPr/>
        </p:nvSpPr>
        <p:spPr>
          <a:xfrm>
            <a:off x="2561231" y="3454515"/>
            <a:ext cx="1476686"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smtClean="0"/>
              <a:t>Switched Lab</a:t>
            </a:r>
            <a:endParaRPr lang="en-US" dirty="0"/>
          </a:p>
        </p:txBody>
      </p:sp>
    </p:spTree>
    <p:extLst>
      <p:ext uri="{BB962C8B-B14F-4D97-AF65-F5344CB8AC3E}">
        <p14:creationId xmlns:p14="http://schemas.microsoft.com/office/powerpoint/2010/main" val="1072518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linds(horizontal)">
                                      <p:cBhvr>
                                        <p:cTn id="12" dur="500"/>
                                        <p:tgtEl>
                                          <p:spTgt spid="18"/>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linds(horizontal)">
                                      <p:cBhvr>
                                        <p:cTn id="15" dur="1000"/>
                                        <p:tgtEl>
                                          <p:spTgt spid="1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1000"/>
                                        <p:tgtEl>
                                          <p:spTgt spid="12"/>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1000"/>
                                        <p:tgtEl>
                                          <p:spTgt spid="9"/>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linds(horizontal)">
                                      <p:cBhvr>
                                        <p:cTn id="24" dur="1000"/>
                                        <p:tgtEl>
                                          <p:spTgt spid="10"/>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1000"/>
                                        <p:tgtEl>
                                          <p:spTgt spid="11"/>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blinds(horizontal)">
                                      <p:cBhvr>
                                        <p:cTn id="30" dur="1000"/>
                                        <p:tgtEl>
                                          <p:spTgt spid="8"/>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blinds(horizontal)">
                                      <p:cBhvr>
                                        <p:cTn id="33" dur="1000"/>
                                        <p:tgtEl>
                                          <p:spTgt spid="7"/>
                                        </p:tgtEl>
                                      </p:cBhvr>
                                    </p:animEffect>
                                  </p:childTnLst>
                                </p:cTn>
                              </p:par>
                            </p:childTnLst>
                          </p:cTn>
                        </p:par>
                        <p:par>
                          <p:cTn id="34" fill="hold">
                            <p:stCondLst>
                              <p:cond delay="1000"/>
                            </p:stCondLst>
                            <p:childTnLst>
                              <p:par>
                                <p:cTn id="35" presetID="5" presetClass="entr" presetSubtype="10" fill="hold" nodeType="after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checkerboard(across)">
                                      <p:cBhvr>
                                        <p:cTn id="37" dur="1000"/>
                                        <p:tgtEl>
                                          <p:spTgt spid="35"/>
                                        </p:tgtEl>
                                      </p:cBhvr>
                                    </p:animEffect>
                                  </p:childTnLst>
                                </p:cTn>
                              </p:par>
                              <p:par>
                                <p:cTn id="38" presetID="5" presetClass="entr" presetSubtype="10" fill="hold"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checkerboard(across)">
                                      <p:cBhvr>
                                        <p:cTn id="40" dur="1000"/>
                                        <p:tgtEl>
                                          <p:spTgt spid="32"/>
                                        </p:tgtEl>
                                      </p:cBhvr>
                                    </p:animEffect>
                                  </p:childTnLst>
                                </p:cTn>
                              </p:par>
                              <p:par>
                                <p:cTn id="41" presetID="5" presetClass="entr" presetSubtype="1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checkerboard(across)">
                                      <p:cBhvr>
                                        <p:cTn id="43" dur="1000"/>
                                        <p:tgtEl>
                                          <p:spTgt spid="45"/>
                                        </p:tgtEl>
                                      </p:cBhvr>
                                    </p:animEffect>
                                  </p:childTnLst>
                                </p:cTn>
                              </p:par>
                              <p:par>
                                <p:cTn id="44" presetID="5" presetClass="entr" presetSubtype="10" fill="hold" nodeType="with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checkerboard(across)">
                                      <p:cBhvr>
                                        <p:cTn id="46" dur="1000"/>
                                        <p:tgtEl>
                                          <p:spTgt spid="39"/>
                                        </p:tgtEl>
                                      </p:cBhvr>
                                    </p:animEffect>
                                  </p:childTnLst>
                                </p:cTn>
                              </p:par>
                              <p:par>
                                <p:cTn id="47" presetID="5" presetClass="entr" presetSubtype="1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checkerboard(across)">
                                      <p:cBhvr>
                                        <p:cTn id="49" dur="1000"/>
                                        <p:tgtEl>
                                          <p:spTgt spid="29"/>
                                        </p:tgtEl>
                                      </p:cBhvr>
                                    </p:animEffect>
                                  </p:childTnLst>
                                </p:cTn>
                              </p:par>
                              <p:par>
                                <p:cTn id="50" presetID="5" presetClass="entr" presetSubtype="10" fill="hold"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checkerboard(across)">
                                      <p:cBhvr>
                                        <p:cTn id="52" dur="1000"/>
                                        <p:tgtEl>
                                          <p:spTgt spid="26"/>
                                        </p:tgtEl>
                                      </p:cBhvr>
                                    </p:animEffect>
                                  </p:childTnLst>
                                </p:cTn>
                              </p:par>
                              <p:par>
                                <p:cTn id="53" presetID="5" presetClass="entr" presetSubtype="10"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checkerboard(across)">
                                      <p:cBhvr>
                                        <p:cTn id="55" dur="1000"/>
                                        <p:tgtEl>
                                          <p:spTgt spid="42"/>
                                        </p:tgtEl>
                                      </p:cBhvr>
                                    </p:animEffect>
                                  </p:childTnLst>
                                </p:cTn>
                              </p:par>
                              <p:par>
                                <p:cTn id="56" presetID="5" presetClass="entr" presetSubtype="10" fill="hold"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checkerboard(across)">
                                      <p:cBhvr>
                                        <p:cTn id="58" dur="1000"/>
                                        <p:tgtEl>
                                          <p:spTgt spid="21"/>
                                        </p:tgtEl>
                                      </p:cBhvr>
                                    </p:animEffect>
                                  </p:childTnLst>
                                </p:cTn>
                              </p:par>
                              <p:par>
                                <p:cTn id="59" presetID="5" presetClass="entr" presetSubtype="10"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checkerboard(across)">
                                      <p:cBhvr>
                                        <p:cTn id="61" dur="1000"/>
                                        <p:tgtEl>
                                          <p:spTgt spid="25"/>
                                        </p:tgtEl>
                                      </p:cBhvr>
                                    </p:animEffect>
                                  </p:childTnLst>
                                </p:cTn>
                              </p:par>
                              <p:par>
                                <p:cTn id="62" presetID="5" presetClass="entr" presetSubtype="10" fill="hold" nodeType="with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checkerboard(across)">
                                      <p:cBhvr>
                                        <p:cTn id="64" dur="1000"/>
                                        <p:tgtEl>
                                          <p:spTgt spid="50"/>
                                        </p:tgtEl>
                                      </p:cBhvr>
                                    </p:animEffect>
                                  </p:childTnLst>
                                </p:cTn>
                              </p:par>
                              <p:par>
                                <p:cTn id="65" presetID="3" presetClass="entr" presetSubtype="10"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blinds(horizontal)">
                                      <p:cBhvr>
                                        <p:cTn id="67" dur="500"/>
                                        <p:tgtEl>
                                          <p:spTgt spid="16"/>
                                        </p:tgtEl>
                                      </p:cBhvr>
                                    </p:animEffect>
                                  </p:childTnLst>
                                </p:cTn>
                              </p:par>
                              <p:par>
                                <p:cTn id="68" presetID="3" presetClass="entr" presetSubtype="10" fill="hold" nodeType="with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blinds(horizontal)">
                                      <p:cBhvr>
                                        <p:cTn id="70" dur="500"/>
                                        <p:tgtEl>
                                          <p:spTgt spid="14"/>
                                        </p:tgtEl>
                                      </p:cBhvr>
                                    </p:animEffect>
                                  </p:childTnLst>
                                </p:cTn>
                              </p:par>
                              <p:par>
                                <p:cTn id="71" presetID="3" presetClass="entr" presetSubtype="10" fill="hold" nodeType="with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blinds(horizontal)">
                                      <p:cBhvr>
                                        <p:cTn id="73" dur="500"/>
                                        <p:tgtEl>
                                          <p:spTgt spid="13"/>
                                        </p:tgtEl>
                                      </p:cBhvr>
                                    </p:animEffect>
                                  </p:childTnLst>
                                </p:cTn>
                              </p:par>
                              <p:par>
                                <p:cTn id="74" presetID="3" presetClass="entr" presetSubtype="10" fill="hold" nodeType="with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blinds(horizontal)">
                                      <p:cBhvr>
                                        <p:cTn id="76" dur="500"/>
                                        <p:tgtEl>
                                          <p:spTgt spid="20"/>
                                        </p:tgtEl>
                                      </p:cBhvr>
                                    </p:animEffect>
                                  </p:childTnLst>
                                </p:cTn>
                              </p:par>
                            </p:childTnLst>
                          </p:cTn>
                        </p:par>
                      </p:childTnLst>
                    </p:cTn>
                  </p:par>
                  <p:par>
                    <p:cTn id="77" fill="hold">
                      <p:stCondLst>
                        <p:cond delay="indefinite"/>
                      </p:stCondLst>
                      <p:childTnLst>
                        <p:par>
                          <p:cTn id="78" fill="hold">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blinds(horizontal)">
                                      <p:cBhvr>
                                        <p:cTn id="81" dur="500"/>
                                        <p:tgtEl>
                                          <p:spTgt spid="40"/>
                                        </p:tgtEl>
                                      </p:cBhvr>
                                    </p:animEffect>
                                  </p:childTnLst>
                                </p:cTn>
                              </p:par>
                              <p:par>
                                <p:cTn id="82" presetID="3" presetClass="entr" presetSubtype="10" fill="hold" grpId="0" nodeType="with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blinds(horizontal)">
                                      <p:cBhvr>
                                        <p:cTn id="8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1">
        <p:bldAsOne/>
      </p:bldGraphic>
      <p:bldP spid="7" grpId="0" animBg="1"/>
      <p:bldP spid="8" grpId="0" animBg="1"/>
      <p:bldP spid="9" grpId="0" animBg="1"/>
      <p:bldP spid="10" grpId="0" animBg="1"/>
      <p:bldP spid="11" grpId="0" animBg="1"/>
      <p:bldP spid="12" grpId="0" animBg="1"/>
      <p:bldP spid="15" grpId="0" animBg="1"/>
      <p:bldP spid="18" grpId="0" animBg="1"/>
      <p:bldP spid="33" grpId="0" animBg="1"/>
      <p:bldP spid="4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a:xfrm>
            <a:off x="1120000" y="1825625"/>
            <a:ext cx="10233800" cy="4724466"/>
          </a:xfrm>
        </p:spPr>
        <p:txBody>
          <a:bodyPr>
            <a:normAutofit/>
          </a:bodyPr>
          <a:lstStyle/>
          <a:p>
            <a:r>
              <a:rPr lang="en-US" sz="4400" dirty="0" smtClean="0"/>
              <a:t>Committees</a:t>
            </a:r>
            <a:endParaRPr lang="en-US" dirty="0" smtClean="0"/>
          </a:p>
          <a:p>
            <a:pPr lvl="1">
              <a:tabLst>
                <a:tab pos="3711575" algn="l"/>
              </a:tabLst>
            </a:pPr>
            <a:r>
              <a:rPr lang="en-US" dirty="0" smtClean="0"/>
              <a:t>Prof. Ioannis Pavlidis</a:t>
            </a:r>
            <a:r>
              <a:rPr lang="en-US" dirty="0"/>
              <a:t>	</a:t>
            </a:r>
            <a:r>
              <a:rPr lang="en-US" dirty="0" smtClean="0"/>
              <a:t>(Dept. of Computer Science) – Chairman</a:t>
            </a:r>
          </a:p>
          <a:p>
            <a:pPr lvl="1">
              <a:tabLst>
                <a:tab pos="3711575" algn="l"/>
              </a:tabLst>
            </a:pPr>
            <a:r>
              <a:rPr lang="en-US" dirty="0" smtClean="0"/>
              <a:t>Prof. </a:t>
            </a:r>
            <a:r>
              <a:rPr lang="en-US" dirty="0"/>
              <a:t>Ricardo </a:t>
            </a:r>
            <a:r>
              <a:rPr lang="en-US" dirty="0" err="1" smtClean="0"/>
              <a:t>Vilalta</a:t>
            </a:r>
            <a:r>
              <a:rPr lang="en-US" dirty="0"/>
              <a:t>	</a:t>
            </a:r>
            <a:r>
              <a:rPr lang="en-US" dirty="0" smtClean="0"/>
              <a:t>(Dept. of Computer Science)</a:t>
            </a:r>
          </a:p>
          <a:p>
            <a:pPr lvl="1">
              <a:tabLst>
                <a:tab pos="3711575" algn="l"/>
              </a:tabLst>
            </a:pPr>
            <a:r>
              <a:rPr lang="en-US" dirty="0" smtClean="0"/>
              <a:t>Prof. </a:t>
            </a:r>
            <a:r>
              <a:rPr lang="en-US" dirty="0" err="1"/>
              <a:t>Zhigang</a:t>
            </a:r>
            <a:r>
              <a:rPr lang="en-US" dirty="0"/>
              <a:t> </a:t>
            </a:r>
            <a:r>
              <a:rPr lang="en-US" dirty="0" smtClean="0"/>
              <a:t>Deng	(Dept. of Computer Science)</a:t>
            </a:r>
            <a:endParaRPr lang="en-US" dirty="0"/>
          </a:p>
          <a:p>
            <a:pPr lvl="1">
              <a:tabLst>
                <a:tab pos="3711575" algn="l"/>
              </a:tabLst>
            </a:pPr>
            <a:r>
              <a:rPr lang="en-US" dirty="0" smtClean="0"/>
              <a:t>Prof. </a:t>
            </a:r>
            <a:r>
              <a:rPr lang="en-US" dirty="0" err="1" smtClean="0"/>
              <a:t>Guoning</a:t>
            </a:r>
            <a:r>
              <a:rPr lang="en-US" dirty="0" smtClean="0"/>
              <a:t> Chen	(Dept. of Computer Science)</a:t>
            </a:r>
          </a:p>
          <a:p>
            <a:pPr lvl="1">
              <a:tabLst>
                <a:tab pos="3711575" algn="l"/>
              </a:tabLst>
            </a:pPr>
            <a:r>
              <a:rPr lang="en-US" dirty="0" smtClean="0"/>
              <a:t>Prof. Brian </a:t>
            </a:r>
            <a:r>
              <a:rPr lang="en-US" dirty="0" err="1" smtClean="0"/>
              <a:t>Uzzi</a:t>
            </a:r>
            <a:r>
              <a:rPr lang="en-US" dirty="0" smtClean="0"/>
              <a:t>	(Northwestern University)</a:t>
            </a:r>
          </a:p>
          <a:p>
            <a:endParaRPr lang="en-US" dirty="0" smtClean="0"/>
          </a:p>
          <a:p>
            <a:r>
              <a:rPr lang="en-US" sz="3600" dirty="0" smtClean="0"/>
              <a:t>All our CPL members</a:t>
            </a:r>
          </a:p>
          <a:p>
            <a:pPr lvl="1"/>
            <a:r>
              <a:rPr lang="en-US" dirty="0" smtClean="0"/>
              <a:t>Dr. </a:t>
            </a:r>
            <a:r>
              <a:rPr lang="en-US" dirty="0" err="1" smtClean="0"/>
              <a:t>Dvijesh</a:t>
            </a:r>
            <a:r>
              <a:rPr lang="en-US" dirty="0" smtClean="0"/>
              <a:t> </a:t>
            </a:r>
            <a:r>
              <a:rPr lang="en-US" dirty="0" err="1" smtClean="0"/>
              <a:t>Shastri</a:t>
            </a:r>
            <a:r>
              <a:rPr lang="en-US" dirty="0" smtClean="0"/>
              <a:t>, Dr. Malcolm </a:t>
            </a:r>
            <a:r>
              <a:rPr lang="en-US" dirty="0" err="1" smtClean="0"/>
              <a:t>Dcosta</a:t>
            </a:r>
            <a:endParaRPr lang="en-US" dirty="0" smtClean="0"/>
          </a:p>
          <a:p>
            <a:pPr lvl="1"/>
            <a:r>
              <a:rPr lang="en-US" dirty="0" smtClean="0"/>
              <a:t>Dinesh, Salah, </a:t>
            </a:r>
            <a:r>
              <a:rPr lang="en-US" dirty="0" err="1" smtClean="0"/>
              <a:t>Muhsin</a:t>
            </a:r>
            <a:r>
              <a:rPr lang="en-US" dirty="0" smtClean="0"/>
              <a:t>, </a:t>
            </a:r>
            <a:r>
              <a:rPr lang="en-US" dirty="0" err="1" smtClean="0"/>
              <a:t>Ashik</a:t>
            </a:r>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722607" y="1496594"/>
            <a:ext cx="914400" cy="914400"/>
          </a:xfrm>
          <a:prstGeom prst="ellipse">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a:ext>
            </a:extLst>
          </a:blip>
          <a:srcRect r="-1973"/>
          <a:stretch/>
        </p:blipFill>
        <p:spPr>
          <a:xfrm>
            <a:off x="7740381" y="1496594"/>
            <a:ext cx="914400" cy="914400"/>
          </a:xfrm>
          <a:prstGeom prst="ellipse">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731494" y="1496594"/>
            <a:ext cx="914400" cy="914400"/>
          </a:xfrm>
          <a:prstGeom prst="ellipse">
            <a:avLst/>
          </a:prstGeom>
        </p:spPr>
      </p:pic>
      <p:pic>
        <p:nvPicPr>
          <p:cNvPr id="9" name="Picture 8"/>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749268" y="1496594"/>
            <a:ext cx="914400" cy="914400"/>
          </a:xfrm>
          <a:prstGeom prst="ellipse">
            <a:avLst/>
          </a:prstGeom>
        </p:spPr>
      </p:pic>
      <p:pic>
        <p:nvPicPr>
          <p:cNvPr id="10" name="Picture 9"/>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0713720" y="1496594"/>
            <a:ext cx="914400" cy="914400"/>
          </a:xfrm>
          <a:prstGeom prst="ellipse">
            <a:avLst/>
          </a:prstGeom>
        </p:spPr>
      </p:pic>
      <p:grpSp>
        <p:nvGrpSpPr>
          <p:cNvPr id="17" name="Group 16"/>
          <p:cNvGrpSpPr/>
          <p:nvPr/>
        </p:nvGrpSpPr>
        <p:grpSpPr>
          <a:xfrm>
            <a:off x="7075299" y="5177497"/>
            <a:ext cx="4552821" cy="731521"/>
            <a:chOff x="7075299" y="5420090"/>
            <a:chExt cx="4552821" cy="731521"/>
          </a:xfrm>
        </p:grpSpPr>
        <p:pic>
          <p:nvPicPr>
            <p:cNvPr id="11" name="Picture 10"/>
            <p:cNvPicPr>
              <a:picLocks noChangeAspect="1"/>
            </p:cNvPicPr>
            <p:nvPr/>
          </p:nvPicPr>
          <p:blipFill rotWithShape="1">
            <a:blip r:embed="rId8" cstate="print">
              <a:extLst>
                <a:ext uri="{28A0092B-C50C-407E-A947-70E740481C1C}">
                  <a14:useLocalDpi xmlns:a14="http://schemas.microsoft.com/office/drawing/2010/main"/>
                </a:ext>
              </a:extLst>
            </a:blip>
            <a:srcRect r="-258"/>
            <a:stretch/>
          </p:blipFill>
          <p:spPr>
            <a:xfrm>
              <a:off x="7075299" y="5420091"/>
              <a:ext cx="731520" cy="731520"/>
            </a:xfrm>
            <a:prstGeom prst="ellipse">
              <a:avLst/>
            </a:prstGeom>
          </p:spPr>
        </p:pic>
        <p:pic>
          <p:nvPicPr>
            <p:cNvPr id="12" name="Picture 11"/>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7839559" y="5420091"/>
              <a:ext cx="731520" cy="731520"/>
            </a:xfrm>
            <a:prstGeom prst="ellipse">
              <a:avLst/>
            </a:prstGeom>
          </p:spPr>
        </p:pic>
        <p:pic>
          <p:nvPicPr>
            <p:cNvPr id="13" name="Picture 12"/>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10896600" y="5420090"/>
              <a:ext cx="731520" cy="731520"/>
            </a:xfrm>
            <a:prstGeom prst="ellipse">
              <a:avLst/>
            </a:prstGeom>
          </p:spPr>
        </p:pic>
        <p:pic>
          <p:nvPicPr>
            <p:cNvPr id="14" name="Picture 13"/>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8603819" y="5420091"/>
              <a:ext cx="731520" cy="731520"/>
            </a:xfrm>
            <a:prstGeom prst="ellipse">
              <a:avLst/>
            </a:prstGeom>
          </p:spPr>
        </p:pic>
        <p:pic>
          <p:nvPicPr>
            <p:cNvPr id="15" name="Picture 14"/>
            <p:cNvPicPr>
              <a:picLocks noChangeAspect="1"/>
            </p:cNvPicPr>
            <p:nvPr/>
          </p:nvPicPr>
          <p:blipFill rotWithShape="1">
            <a:blip r:embed="rId12" cstate="print">
              <a:extLst>
                <a:ext uri="{28A0092B-C50C-407E-A947-70E740481C1C}">
                  <a14:useLocalDpi xmlns:a14="http://schemas.microsoft.com/office/drawing/2010/main"/>
                </a:ext>
              </a:extLst>
            </a:blip>
            <a:srcRect r="-202"/>
            <a:stretch/>
          </p:blipFill>
          <p:spPr>
            <a:xfrm>
              <a:off x="9368079" y="5420091"/>
              <a:ext cx="731520" cy="731520"/>
            </a:xfrm>
            <a:prstGeom prst="ellipse">
              <a:avLst/>
            </a:prstGeom>
          </p:spPr>
        </p:pic>
        <p:pic>
          <p:nvPicPr>
            <p:cNvPr id="16" name="Picture 15"/>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10132339" y="5420091"/>
              <a:ext cx="731520" cy="731520"/>
            </a:xfrm>
            <a:prstGeom prst="ellipse">
              <a:avLst/>
            </a:prstGeom>
          </p:spPr>
        </p:pic>
      </p:grpSp>
      <p:sp>
        <p:nvSpPr>
          <p:cNvPr id="18" name="Slide Number Placeholder 17"/>
          <p:cNvSpPr>
            <a:spLocks noGrp="1"/>
          </p:cNvSpPr>
          <p:nvPr>
            <p:ph type="sldNum" sz="quarter" idx="12"/>
          </p:nvPr>
        </p:nvSpPr>
        <p:spPr/>
        <p:txBody>
          <a:bodyPr/>
          <a:lstStyle/>
          <a:p>
            <a:fld id="{8B74F74A-7BF3-1C41-9DD5-AD56B693B424}" type="slidenum">
              <a:rPr lang="en-US" smtClean="0"/>
              <a:t>28</a:t>
            </a:fld>
            <a:endParaRPr lang="en-US" dirty="0"/>
          </a:p>
        </p:txBody>
      </p:sp>
    </p:spTree>
    <p:extLst>
      <p:ext uri="{BB962C8B-B14F-4D97-AF65-F5344CB8AC3E}">
        <p14:creationId xmlns:p14="http://schemas.microsoft.com/office/powerpoint/2010/main" val="794813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par>
                          <p:cTn id="23" fill="hold">
                            <p:stCondLst>
                              <p:cond delay="500"/>
                            </p:stCondLst>
                            <p:childTnLst>
                              <p:par>
                                <p:cTn id="24" presetID="3" presetClass="entr" presetSubtype="1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1000"/>
                                        <p:tgtEl>
                                          <p:spTgt spid="9"/>
                                        </p:tgtEl>
                                      </p:cBhvr>
                                    </p:animEffect>
                                  </p:childTnLst>
                                </p:cTn>
                              </p:par>
                            </p:childTnLst>
                          </p:cTn>
                        </p:par>
                        <p:par>
                          <p:cTn id="27" fill="hold">
                            <p:stCondLst>
                              <p:cond delay="1500"/>
                            </p:stCondLst>
                            <p:childTnLst>
                              <p:par>
                                <p:cTn id="28" presetID="3" presetClass="entr" presetSubtype="1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linds(horizontal)">
                                      <p:cBhvr>
                                        <p:cTn id="30" dur="1000"/>
                                        <p:tgtEl>
                                          <p:spTgt spid="7"/>
                                        </p:tgtEl>
                                      </p:cBhvr>
                                    </p:animEffect>
                                  </p:childTnLst>
                                </p:cTn>
                              </p:par>
                            </p:childTnLst>
                          </p:cTn>
                        </p:par>
                        <p:par>
                          <p:cTn id="31" fill="hold">
                            <p:stCondLst>
                              <p:cond delay="2500"/>
                            </p:stCondLst>
                            <p:childTnLst>
                              <p:par>
                                <p:cTn id="32" presetID="3" presetClass="entr" presetSubtype="10"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1000"/>
                                        <p:tgtEl>
                                          <p:spTgt spid="8"/>
                                        </p:tgtEl>
                                      </p:cBhvr>
                                    </p:animEffect>
                                  </p:childTnLst>
                                </p:cTn>
                              </p:par>
                            </p:childTnLst>
                          </p:cTn>
                        </p:par>
                        <p:par>
                          <p:cTn id="35" fill="hold">
                            <p:stCondLst>
                              <p:cond delay="3500"/>
                            </p:stCondLst>
                            <p:childTnLst>
                              <p:par>
                                <p:cTn id="36" presetID="3" presetClass="entr" presetSubtype="10" fill="hold"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blinds(horizontal)">
                                      <p:cBhvr>
                                        <p:cTn id="38" dur="1000"/>
                                        <p:tgtEl>
                                          <p:spTgt spid="6"/>
                                        </p:tgtEl>
                                      </p:cBhvr>
                                    </p:animEffect>
                                  </p:childTnLst>
                                </p:cTn>
                              </p:par>
                            </p:childTnLst>
                          </p:cTn>
                        </p:par>
                        <p:par>
                          <p:cTn id="39" fill="hold">
                            <p:stCondLst>
                              <p:cond delay="4500"/>
                            </p:stCondLst>
                            <p:childTnLst>
                              <p:par>
                                <p:cTn id="40" presetID="3" presetClass="entr" presetSubtype="10"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linds(horizontal)">
                                      <p:cBhvr>
                                        <p:cTn id="42" dur="10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blinds(horizontal)">
                                      <p:cBhvr>
                                        <p:cTn id="47" dur="500"/>
                                        <p:tgtEl>
                                          <p:spTgt spid="3">
                                            <p:txEl>
                                              <p:pRg st="7" end="7"/>
                                            </p:txEl>
                                          </p:spTgt>
                                        </p:tgtEl>
                                      </p:cBhvr>
                                    </p:animEffect>
                                  </p:childTnLst>
                                </p:cTn>
                              </p:par>
                            </p:childTnLst>
                          </p:cTn>
                        </p:par>
                        <p:par>
                          <p:cTn id="48" fill="hold">
                            <p:stCondLst>
                              <p:cond delay="500"/>
                            </p:stCondLst>
                            <p:childTnLst>
                              <p:par>
                                <p:cTn id="49" presetID="3" presetClass="entr" presetSubtype="10" fill="hold" nodeType="after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blinds(horizontal)">
                                      <p:cBhvr>
                                        <p:cTn id="51" dur="500"/>
                                        <p:tgtEl>
                                          <p:spTgt spid="3">
                                            <p:txEl>
                                              <p:pRg st="8" end="8"/>
                                            </p:txEl>
                                          </p:spTgt>
                                        </p:tgtEl>
                                      </p:cBhvr>
                                    </p:animEffect>
                                  </p:childTnLst>
                                </p:cTn>
                              </p:par>
                            </p:childTnLst>
                          </p:cTn>
                        </p:par>
                        <p:par>
                          <p:cTn id="52" fill="hold">
                            <p:stCondLst>
                              <p:cond delay="1000"/>
                            </p:stCondLst>
                            <p:childTnLst>
                              <p:par>
                                <p:cTn id="53" presetID="3" presetClass="entr" presetSubtype="10" fill="hold" nodeType="after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Effect transition="in" filter="blinds(horizontal)">
                                      <p:cBhvr>
                                        <p:cTn id="55" dur="500"/>
                                        <p:tgtEl>
                                          <p:spTgt spid="3">
                                            <p:txEl>
                                              <p:pRg st="9" end="9"/>
                                            </p:txEl>
                                          </p:spTgt>
                                        </p:tgtEl>
                                      </p:cBhvr>
                                    </p:animEffect>
                                  </p:childTnLst>
                                </p:cTn>
                              </p:par>
                            </p:childTnLst>
                          </p:cTn>
                        </p:par>
                        <p:par>
                          <p:cTn id="56" fill="hold">
                            <p:stCondLst>
                              <p:cond delay="1500"/>
                            </p:stCondLst>
                            <p:childTnLst>
                              <p:par>
                                <p:cTn id="57" presetID="3" presetClass="entr" presetSubtype="10" fill="hold"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blinds(horizontal)">
                                      <p:cBhvr>
                                        <p:cTn id="59"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65125"/>
            <a:ext cx="10515600" cy="5811838"/>
          </a:xfrm>
        </p:spPr>
        <p:txBody>
          <a:bodyPr anchor="ctr">
            <a:normAutofit/>
          </a:bodyPr>
          <a:lstStyle/>
          <a:p>
            <a:pPr marL="0" indent="0" algn="ctr">
              <a:buNone/>
            </a:pPr>
            <a:r>
              <a:rPr lang="en-US" sz="8800" dirty="0" smtClean="0"/>
              <a:t>Thank you!</a:t>
            </a:r>
            <a:endParaRPr lang="en-US" sz="8800" dirty="0"/>
          </a:p>
        </p:txBody>
      </p:sp>
      <p:sp>
        <p:nvSpPr>
          <p:cNvPr id="6" name="Slide Number Placeholder 5"/>
          <p:cNvSpPr>
            <a:spLocks noGrp="1"/>
          </p:cNvSpPr>
          <p:nvPr>
            <p:ph type="sldNum" sz="quarter" idx="12"/>
          </p:nvPr>
        </p:nvSpPr>
        <p:spPr/>
        <p:txBody>
          <a:bodyPr/>
          <a:lstStyle/>
          <a:p>
            <a:fld id="{8B74F74A-7BF3-1C41-9DD5-AD56B693B424}" type="slidenum">
              <a:rPr lang="en-US" smtClean="0"/>
              <a:t>29</a:t>
            </a:fld>
            <a:endParaRPr lang="en-US" dirty="0"/>
          </a:p>
        </p:txBody>
      </p:sp>
    </p:spTree>
    <p:extLst>
      <p:ext uri="{BB962C8B-B14F-4D97-AF65-F5344CB8AC3E}">
        <p14:creationId xmlns:p14="http://schemas.microsoft.com/office/powerpoint/2010/main" val="1574766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Visualization?</a:t>
            </a:r>
            <a:endParaRPr lang="en-US" dirty="0"/>
          </a:p>
        </p:txBody>
      </p:sp>
      <p:sp>
        <p:nvSpPr>
          <p:cNvPr id="3" name="Content Placeholder 2"/>
          <p:cNvSpPr>
            <a:spLocks noGrp="1"/>
          </p:cNvSpPr>
          <p:nvPr>
            <p:ph idx="1"/>
          </p:nvPr>
        </p:nvSpPr>
        <p:spPr/>
        <p:txBody>
          <a:bodyPr>
            <a:normAutofit/>
          </a:bodyPr>
          <a:lstStyle/>
          <a:p>
            <a:r>
              <a:rPr lang="en-US" sz="4000" dirty="0" smtClean="0"/>
              <a:t>Data </a:t>
            </a:r>
            <a:r>
              <a:rPr lang="en-US" sz="4000" dirty="0"/>
              <a:t>visualization is the presentation of data in a pictorial or graphical </a:t>
            </a:r>
            <a:r>
              <a:rPr lang="en-US" sz="4000" dirty="0" smtClean="0"/>
              <a:t>format </a:t>
            </a:r>
          </a:p>
          <a:p>
            <a:endParaRPr lang="en-US" sz="4000" dirty="0"/>
          </a:p>
          <a:p>
            <a:pPr lvl="1">
              <a:lnSpc>
                <a:spcPct val="150000"/>
              </a:lnSpc>
            </a:pPr>
            <a:r>
              <a:rPr lang="en-US" sz="3600" dirty="0" smtClean="0"/>
              <a:t>Facilitate  intuition</a:t>
            </a:r>
          </a:p>
          <a:p>
            <a:pPr lvl="1">
              <a:lnSpc>
                <a:spcPct val="150000"/>
              </a:lnSpc>
            </a:pPr>
            <a:r>
              <a:rPr lang="en-US" sz="3600" dirty="0" smtClean="0"/>
              <a:t>Support qualitative analysis</a:t>
            </a:r>
          </a:p>
        </p:txBody>
      </p:sp>
      <p:sp>
        <p:nvSpPr>
          <p:cNvPr id="6" name="Slide Number Placeholder 5"/>
          <p:cNvSpPr>
            <a:spLocks noGrp="1"/>
          </p:cNvSpPr>
          <p:nvPr>
            <p:ph type="sldNum" sz="quarter" idx="12"/>
          </p:nvPr>
        </p:nvSpPr>
        <p:spPr/>
        <p:txBody>
          <a:bodyPr/>
          <a:lstStyle/>
          <a:p>
            <a:fld id="{8B74F74A-7BF3-1C41-9DD5-AD56B693B424}" type="slidenum">
              <a:rPr lang="en-US" smtClean="0"/>
              <a:t>3</a:t>
            </a:fld>
            <a:endParaRPr lang="en-US" dirty="0"/>
          </a:p>
        </p:txBody>
      </p:sp>
    </p:spTree>
    <p:extLst>
      <p:ext uri="{BB962C8B-B14F-4D97-AF65-F5344CB8AC3E}">
        <p14:creationId xmlns:p14="http://schemas.microsoft.com/office/powerpoint/2010/main" val="269282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Data Visualization Matters?</a:t>
            </a:r>
            <a:endParaRPr lang="en-US" dirty="0"/>
          </a:p>
        </p:txBody>
      </p:sp>
      <p:sp>
        <p:nvSpPr>
          <p:cNvPr id="3" name="Content Placeholder 2"/>
          <p:cNvSpPr>
            <a:spLocks noGrp="1"/>
          </p:cNvSpPr>
          <p:nvPr>
            <p:ph idx="1"/>
          </p:nvPr>
        </p:nvSpPr>
        <p:spPr/>
        <p:txBody>
          <a:bodyPr>
            <a:noAutofit/>
          </a:bodyPr>
          <a:lstStyle/>
          <a:p>
            <a:pPr marL="238125" lvl="1" indent="-223838">
              <a:lnSpc>
                <a:spcPct val="150000"/>
              </a:lnSpc>
            </a:pPr>
            <a:r>
              <a:rPr lang="en-US" sz="3200" dirty="0" smtClean="0"/>
              <a:t>Visualization facilitates data access</a:t>
            </a:r>
            <a:endParaRPr lang="en-US" sz="3200" dirty="0"/>
          </a:p>
          <a:p>
            <a:pPr marL="238125" lvl="1" indent="-223838">
              <a:lnSpc>
                <a:spcPct val="150000"/>
              </a:lnSpc>
            </a:pPr>
            <a:r>
              <a:rPr lang="en-US" sz="3200" dirty="0" smtClean="0"/>
              <a:t>Visualization brings up patterns </a:t>
            </a:r>
            <a:r>
              <a:rPr lang="en-US" sz="3200" dirty="0"/>
              <a:t>and pattern </a:t>
            </a:r>
            <a:r>
              <a:rPr lang="en-US" sz="3200" dirty="0" smtClean="0"/>
              <a:t>violations</a:t>
            </a:r>
            <a:endParaRPr lang="en-US" sz="3200" dirty="0"/>
          </a:p>
          <a:p>
            <a:pPr marL="238125" lvl="1" indent="-223838">
              <a:lnSpc>
                <a:spcPct val="150000"/>
              </a:lnSpc>
            </a:pPr>
            <a:r>
              <a:rPr lang="en-US" sz="3200" dirty="0"/>
              <a:t>Visualization </a:t>
            </a:r>
            <a:r>
              <a:rPr lang="en-US" sz="3200" dirty="0" smtClean="0"/>
              <a:t>supports actionable insights</a:t>
            </a:r>
            <a:endParaRPr lang="en-US" sz="3200" dirty="0"/>
          </a:p>
          <a:p>
            <a:pPr marL="238125" lvl="1" indent="-223838">
              <a:lnSpc>
                <a:spcPct val="150000"/>
              </a:lnSpc>
            </a:pPr>
            <a:r>
              <a:rPr lang="en-US" sz="3200" dirty="0"/>
              <a:t>Visualization </a:t>
            </a:r>
            <a:r>
              <a:rPr lang="en-US" sz="3200" dirty="0" smtClean="0"/>
              <a:t>aids in the comprehension of big data</a:t>
            </a:r>
            <a:endParaRPr lang="en-US" sz="3200" dirty="0"/>
          </a:p>
        </p:txBody>
      </p:sp>
      <p:sp>
        <p:nvSpPr>
          <p:cNvPr id="6" name="Slide Number Placeholder 5"/>
          <p:cNvSpPr>
            <a:spLocks noGrp="1"/>
          </p:cNvSpPr>
          <p:nvPr>
            <p:ph type="sldNum" sz="quarter" idx="12"/>
          </p:nvPr>
        </p:nvSpPr>
        <p:spPr/>
        <p:txBody>
          <a:bodyPr/>
          <a:lstStyle/>
          <a:p>
            <a:fld id="{8B74F74A-7BF3-1C41-9DD5-AD56B693B424}" type="slidenum">
              <a:rPr lang="en-US" smtClean="0"/>
              <a:t>4</a:t>
            </a:fld>
            <a:endParaRPr lang="en-US" dirty="0"/>
          </a:p>
        </p:txBody>
      </p:sp>
    </p:spTree>
    <p:extLst>
      <p:ext uri="{BB962C8B-B14F-4D97-AF65-F5344CB8AC3E}">
        <p14:creationId xmlns:p14="http://schemas.microsoft.com/office/powerpoint/2010/main" val="1816130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Visualization vs. </a:t>
            </a:r>
            <a:r>
              <a:rPr lang="en-US" dirty="0"/>
              <a:t>Infographics</a:t>
            </a:r>
          </a:p>
        </p:txBody>
      </p:sp>
      <p:sp>
        <p:nvSpPr>
          <p:cNvPr id="3" name="Text Placeholder 2"/>
          <p:cNvSpPr>
            <a:spLocks noGrp="1"/>
          </p:cNvSpPr>
          <p:nvPr>
            <p:ph type="body" idx="1"/>
          </p:nvPr>
        </p:nvSpPr>
        <p:spPr>
          <a:xfrm>
            <a:off x="1120000" y="1681163"/>
            <a:ext cx="5025216" cy="823912"/>
          </a:xfrm>
        </p:spPr>
        <p:txBody>
          <a:bodyPr anchor="t"/>
          <a:lstStyle/>
          <a:p>
            <a:pPr algn="ctr"/>
            <a:r>
              <a:rPr lang="en-US" dirty="0" smtClean="0"/>
              <a:t>Data </a:t>
            </a:r>
            <a:r>
              <a:rPr lang="en-US" dirty="0"/>
              <a:t>Visualization – by </a:t>
            </a:r>
            <a:r>
              <a:rPr lang="en-US" dirty="0" smtClean="0"/>
              <a:t>software</a:t>
            </a:r>
            <a:endParaRPr lang="en-US" dirty="0"/>
          </a:p>
        </p:txBody>
      </p:sp>
      <p:sp>
        <p:nvSpPr>
          <p:cNvPr id="5" name="Text Placeholder 4"/>
          <p:cNvSpPr>
            <a:spLocks noGrp="1"/>
          </p:cNvSpPr>
          <p:nvPr>
            <p:ph type="body" sz="quarter" idx="3"/>
          </p:nvPr>
        </p:nvSpPr>
        <p:spPr>
          <a:xfrm>
            <a:off x="6319840" y="1681163"/>
            <a:ext cx="5035548" cy="823912"/>
          </a:xfrm>
        </p:spPr>
        <p:txBody>
          <a:bodyPr anchor="t"/>
          <a:lstStyle/>
          <a:p>
            <a:pPr algn="ctr"/>
            <a:r>
              <a:rPr lang="en-US" dirty="0" smtClean="0"/>
              <a:t>Infographics – by hand</a:t>
            </a:r>
            <a:endParaRPr lang="en-US" dirty="0"/>
          </a:p>
        </p:txBody>
      </p:sp>
      <p:pic>
        <p:nvPicPr>
          <p:cNvPr id="11" name="Content Placeholder 10"/>
          <p:cNvPicPr>
            <a:picLocks noGrp="1" noChangeAspect="1"/>
          </p:cNvPicPr>
          <p:nvPr>
            <p:ph sz="half" idx="2"/>
          </p:nvPr>
        </p:nvPicPr>
        <p:blipFill>
          <a:blip r:embed="rId3"/>
          <a:stretch>
            <a:fillRect/>
          </a:stretch>
        </p:blipFill>
        <p:spPr>
          <a:xfrm>
            <a:off x="1120775" y="2901488"/>
            <a:ext cx="5024438" cy="2891762"/>
          </a:xfrm>
          <a:prstGeom prst="rect">
            <a:avLst/>
          </a:prstGeom>
        </p:spPr>
      </p:pic>
      <p:pic>
        <p:nvPicPr>
          <p:cNvPr id="12" name="Content Placeholder 11"/>
          <p:cNvPicPr>
            <a:picLocks noGrp="1" noChangeAspect="1"/>
          </p:cNvPicPr>
          <p:nvPr>
            <p:ph sz="quarter" idx="4"/>
          </p:nvPr>
        </p:nvPicPr>
        <p:blipFill>
          <a:blip r:embed="rId4" cstate="print">
            <a:extLst>
              <a:ext uri="{28A0092B-C50C-407E-A947-70E740481C1C}">
                <a14:useLocalDpi xmlns:a14="http://schemas.microsoft.com/office/drawing/2010/main"/>
              </a:ext>
            </a:extLst>
          </a:blip>
          <a:stretch>
            <a:fillRect/>
          </a:stretch>
        </p:blipFill>
        <p:spPr>
          <a:xfrm>
            <a:off x="7436516" y="2505075"/>
            <a:ext cx="2802194" cy="3684588"/>
          </a:xfrm>
          <a:prstGeom prst="rect">
            <a:avLst/>
          </a:prstGeom>
        </p:spPr>
      </p:pic>
      <p:sp>
        <p:nvSpPr>
          <p:cNvPr id="6" name="Rectangle 5"/>
          <p:cNvSpPr/>
          <p:nvPr/>
        </p:nvSpPr>
        <p:spPr>
          <a:xfrm>
            <a:off x="2896434" y="1714661"/>
            <a:ext cx="2203767" cy="6247864"/>
          </a:xfrm>
          <a:prstGeom prst="rect">
            <a:avLst/>
          </a:prstGeom>
          <a:noFill/>
        </p:spPr>
        <p:txBody>
          <a:bodyPr wrap="square" lIns="91440" tIns="45720" rIns="91440" bIns="45720">
            <a:spAutoFit/>
          </a:bodyPr>
          <a:lstStyle/>
          <a:p>
            <a:pPr marL="1143000" indent="-1143000" algn="ctr">
              <a:buFont typeface="Wingdings" charset="2"/>
              <a:buChar char="ü"/>
            </a:pPr>
            <a:r>
              <a:rPr lang="en-US" sz="40000" dirty="0" smtClean="0">
                <a:ln w="0"/>
                <a:solidFill>
                  <a:srgbClr val="002060"/>
                </a:solidFill>
                <a:effectLst>
                  <a:outerShdw blurRad="38100" dist="19050" dir="2700000" algn="tl" rotWithShape="0">
                    <a:schemeClr val="dk1">
                      <a:alpha val="40000"/>
                    </a:schemeClr>
                  </a:outerShdw>
                </a:effectLst>
              </a:rPr>
              <a:t> </a:t>
            </a:r>
            <a:endParaRPr lang="en-US" sz="40000" b="0" cap="none" spc="0" dirty="0">
              <a:ln w="0"/>
              <a:solidFill>
                <a:srgbClr val="002060"/>
              </a:solidFill>
              <a:effectLst>
                <a:outerShdw blurRad="38100" dist="19050" dir="2700000" algn="tl" rotWithShape="0">
                  <a:schemeClr val="dk1">
                    <a:alpha val="40000"/>
                  </a:schemeClr>
                </a:outerShdw>
              </a:effectLst>
            </a:endParaRPr>
          </a:p>
        </p:txBody>
      </p:sp>
      <p:sp>
        <p:nvSpPr>
          <p:cNvPr id="10" name="Rectangle 9"/>
          <p:cNvSpPr/>
          <p:nvPr/>
        </p:nvSpPr>
        <p:spPr>
          <a:xfrm>
            <a:off x="6258959" y="1919932"/>
            <a:ext cx="5157308" cy="4708981"/>
          </a:xfrm>
          <a:prstGeom prst="rect">
            <a:avLst/>
          </a:prstGeom>
          <a:noFill/>
        </p:spPr>
        <p:txBody>
          <a:bodyPr wrap="square" lIns="91440" tIns="45720" rIns="91440" bIns="45720">
            <a:spAutoFit/>
          </a:bodyPr>
          <a:lstStyle/>
          <a:p>
            <a:pPr algn="ctr"/>
            <a:r>
              <a:rPr lang="en-US" sz="30000" dirty="0" smtClean="0">
                <a:ln w="0"/>
                <a:solidFill>
                  <a:srgbClr val="FF0000"/>
                </a:solidFill>
                <a:effectLst>
                  <a:outerShdw blurRad="38100" dist="19050" dir="2700000" algn="tl" rotWithShape="0">
                    <a:schemeClr val="dk1">
                      <a:alpha val="40000"/>
                    </a:schemeClr>
                  </a:outerShdw>
                </a:effectLst>
              </a:rPr>
              <a:t>X</a:t>
            </a:r>
            <a:endParaRPr lang="en-US" sz="30000" b="0" cap="none" spc="0" dirty="0" smtClean="0">
              <a:ln w="0"/>
              <a:solidFill>
                <a:srgbClr val="FF0000"/>
              </a:solidFill>
              <a:effectLst>
                <a:outerShdw blurRad="38100" dist="19050" dir="2700000" algn="tl" rotWithShape="0">
                  <a:schemeClr val="dk1">
                    <a:alpha val="40000"/>
                  </a:schemeClr>
                </a:outerShdw>
              </a:effectLst>
            </a:endParaRPr>
          </a:p>
        </p:txBody>
      </p:sp>
      <p:sp>
        <p:nvSpPr>
          <p:cNvPr id="8" name="Slide Number Placeholder 7"/>
          <p:cNvSpPr>
            <a:spLocks noGrp="1"/>
          </p:cNvSpPr>
          <p:nvPr>
            <p:ph type="sldNum" sz="quarter" idx="12"/>
          </p:nvPr>
        </p:nvSpPr>
        <p:spPr/>
        <p:txBody>
          <a:bodyPr/>
          <a:lstStyle/>
          <a:p>
            <a:fld id="{8B74F74A-7BF3-1C41-9DD5-AD56B693B424}" type="slidenum">
              <a:rPr lang="en-US" smtClean="0"/>
              <a:t>5</a:t>
            </a:fld>
            <a:endParaRPr lang="en-US" dirty="0"/>
          </a:p>
        </p:txBody>
      </p:sp>
    </p:spTree>
    <p:extLst>
      <p:ext uri="{BB962C8B-B14F-4D97-AF65-F5344CB8AC3E}">
        <p14:creationId xmlns:p14="http://schemas.microsoft.com/office/powerpoint/2010/main" val="720222001"/>
      </p:ext>
    </p:extLst>
  </p:cSld>
  <p:clrMapOvr>
    <a:masterClrMapping/>
  </p:clrMapOvr>
  <mc:AlternateContent xmlns:mc="http://schemas.openxmlformats.org/markup-compatibility/2006">
    <mc:Choice xmlns:p14="http://schemas.microsoft.com/office/powerpoint/2010/main" Requires="p14">
      <p:transition p14:dur="0">
        <p:sndAc>
          <p:endSnd/>
        </p:sndAc>
      </p:transition>
    </mc:Choice>
    <mc:Fallback>
      <p:transition>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blinds(horizontal)">
                                      <p:cBhvr>
                                        <p:cTn id="15" dur="500"/>
                                        <p:tgtEl>
                                          <p:spTgt spid="5">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6"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Content Placeholder 3"/>
          <p:cNvSpPr>
            <a:spLocks noGrp="1"/>
          </p:cNvSpPr>
          <p:nvPr>
            <p:ph idx="1"/>
          </p:nvPr>
        </p:nvSpPr>
        <p:spPr/>
        <p:txBody>
          <a:bodyPr>
            <a:normAutofit/>
          </a:bodyPr>
          <a:lstStyle/>
          <a:p>
            <a:pPr>
              <a:lnSpc>
                <a:spcPct val="150000"/>
              </a:lnSpc>
            </a:pPr>
            <a:r>
              <a:rPr lang="en-US" sz="3600" dirty="0" smtClean="0"/>
              <a:t>Appraising academic careers</a:t>
            </a:r>
          </a:p>
          <a:p>
            <a:pPr lvl="1">
              <a:lnSpc>
                <a:spcPct val="150000"/>
              </a:lnSpc>
            </a:pPr>
            <a:r>
              <a:rPr lang="en-US" sz="3200" dirty="0" smtClean="0"/>
              <a:t>Hiring faculty</a:t>
            </a:r>
          </a:p>
          <a:p>
            <a:pPr lvl="1">
              <a:lnSpc>
                <a:spcPct val="150000"/>
              </a:lnSpc>
            </a:pPr>
            <a:r>
              <a:rPr lang="en-US" sz="3200" dirty="0" smtClean="0"/>
              <a:t>Promotion and Tenure</a:t>
            </a:r>
          </a:p>
          <a:p>
            <a:pPr lvl="1">
              <a:lnSpc>
                <a:spcPct val="150000"/>
              </a:lnSpc>
            </a:pPr>
            <a:r>
              <a:rPr lang="en-US" sz="3200" dirty="0" smtClean="0"/>
              <a:t>Peer-reviewing</a:t>
            </a:r>
          </a:p>
          <a:p>
            <a:pPr lvl="1">
              <a:lnSpc>
                <a:spcPct val="150000"/>
              </a:lnSpc>
            </a:pPr>
            <a:r>
              <a:rPr lang="en-US" sz="3200" dirty="0" smtClean="0"/>
              <a:t>Matching students to advisors</a:t>
            </a:r>
          </a:p>
          <a:p>
            <a:pPr lvl="1">
              <a:lnSpc>
                <a:spcPct val="150000"/>
              </a:lnSpc>
            </a:pPr>
            <a:endParaRPr lang="en-US" sz="3200" dirty="0"/>
          </a:p>
        </p:txBody>
      </p:sp>
      <p:grpSp>
        <p:nvGrpSpPr>
          <p:cNvPr id="10" name="Group 9"/>
          <p:cNvGrpSpPr/>
          <p:nvPr/>
        </p:nvGrpSpPr>
        <p:grpSpPr>
          <a:xfrm>
            <a:off x="7124438" y="1976626"/>
            <a:ext cx="4881530" cy="4049336"/>
            <a:chOff x="6999327" y="1431278"/>
            <a:chExt cx="4881530" cy="4049336"/>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938007" y="3600520"/>
              <a:ext cx="1942850" cy="1880094"/>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77471" y="1431278"/>
              <a:ext cx="2998115" cy="2057276"/>
            </a:xfrm>
            <a:prstGeom prst="rect">
              <a:avLst/>
            </a:prstGeom>
          </p:spPr>
        </p:pic>
        <p:pic>
          <p:nvPicPr>
            <p:cNvPr id="5" name="Picture 4"/>
            <p:cNvPicPr>
              <a:picLocks noChangeAspect="1"/>
            </p:cNvPicPr>
            <p:nvPr/>
          </p:nvPicPr>
          <p:blipFill>
            <a:blip r:embed="rId5"/>
            <a:stretch>
              <a:fillRect/>
            </a:stretch>
          </p:blipFill>
          <p:spPr>
            <a:xfrm>
              <a:off x="6999327" y="3600520"/>
              <a:ext cx="2826714" cy="1880094"/>
            </a:xfrm>
            <a:prstGeom prst="rect">
              <a:avLst/>
            </a:prstGeom>
          </p:spPr>
        </p:pic>
      </p:grpSp>
      <p:sp>
        <p:nvSpPr>
          <p:cNvPr id="8" name="Slide Number Placeholder 7"/>
          <p:cNvSpPr>
            <a:spLocks noGrp="1"/>
          </p:cNvSpPr>
          <p:nvPr>
            <p:ph type="sldNum" sz="quarter" idx="12"/>
          </p:nvPr>
        </p:nvSpPr>
        <p:spPr/>
        <p:txBody>
          <a:bodyPr/>
          <a:lstStyle/>
          <a:p>
            <a:fld id="{8B74F74A-7BF3-1C41-9DD5-AD56B693B424}" type="slidenum">
              <a:rPr lang="en-US" smtClean="0"/>
              <a:t>6</a:t>
            </a:fld>
            <a:endParaRPr lang="en-US" dirty="0"/>
          </a:p>
        </p:txBody>
      </p:sp>
    </p:spTree>
    <p:extLst>
      <p:ext uri="{BB962C8B-B14F-4D97-AF65-F5344CB8AC3E}">
        <p14:creationId xmlns:p14="http://schemas.microsoft.com/office/powerpoint/2010/main" val="1374402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500"/>
                                        <p:tgtEl>
                                          <p:spTgt spid="4">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linds(horizontal)">
                                      <p:cBhvr>
                                        <p:cTn id="18" dur="500"/>
                                        <p:tgtEl>
                                          <p:spTgt spid="4">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horizontal)">
                                      <p:cBhvr>
                                        <p:cTn id="21" dur="500"/>
                                        <p:tgtEl>
                                          <p:spTgt spid="4">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par>
                                <p:cTn id="25" presetID="3" presetClass="entr" presetSubtype="1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par>
                                <p:cTn id="28" presetID="3" presetClass="entr" presetSubtype="1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120000" y="1825624"/>
            <a:ext cx="10233800" cy="4868473"/>
          </a:xfrm>
        </p:spPr>
        <p:txBody>
          <a:bodyPr>
            <a:normAutofit/>
          </a:bodyPr>
          <a:lstStyle/>
          <a:p>
            <a:r>
              <a:rPr lang="en-US" dirty="0"/>
              <a:t>C</a:t>
            </a:r>
            <a:r>
              <a:rPr lang="en-US" dirty="0" smtClean="0"/>
              <a:t>urriculum </a:t>
            </a:r>
            <a:r>
              <a:rPr lang="en-US" dirty="0"/>
              <a:t>vitae (CV)</a:t>
            </a:r>
          </a:p>
          <a:p>
            <a:pPr lvl="1"/>
            <a:r>
              <a:rPr lang="en-US" dirty="0" smtClean="0"/>
              <a:t>Lengthy</a:t>
            </a:r>
            <a:endParaRPr lang="en-US" dirty="0"/>
          </a:p>
          <a:p>
            <a:pPr lvl="1"/>
            <a:r>
              <a:rPr lang="en-US" dirty="0"/>
              <a:t>Often convoluted</a:t>
            </a:r>
          </a:p>
          <a:p>
            <a:pPr lvl="1"/>
            <a:r>
              <a:rPr lang="en-US" dirty="0"/>
              <a:t>With potential errors / misses</a:t>
            </a:r>
          </a:p>
          <a:p>
            <a:pPr lvl="1"/>
            <a:r>
              <a:rPr lang="en-US" dirty="0" smtClean="0"/>
              <a:t>Inconsistent content &amp; form</a:t>
            </a:r>
            <a:endParaRPr lang="en-US" dirty="0"/>
          </a:p>
          <a:p>
            <a:endParaRPr lang="en-US" dirty="0" smtClean="0"/>
          </a:p>
          <a:p>
            <a:r>
              <a:rPr lang="en-US" dirty="0" smtClean="0"/>
              <a:t>Difficult and time consuming to analyze academic CVs</a:t>
            </a:r>
          </a:p>
          <a:p>
            <a:pPr lvl="1"/>
            <a:endParaRPr lang="en-US" dirty="0" smtClean="0"/>
          </a:p>
          <a:p>
            <a:r>
              <a:rPr lang="en-US" dirty="0"/>
              <a:t>M</a:t>
            </a:r>
            <a:r>
              <a:rPr lang="en-US" dirty="0" smtClean="0"/>
              <a:t>ethods that can help</a:t>
            </a:r>
          </a:p>
          <a:p>
            <a:pPr lvl="1"/>
            <a:r>
              <a:rPr lang="en-US" dirty="0" smtClean="0"/>
              <a:t>Data Science / Data Analytics / Data Visualization</a:t>
            </a:r>
            <a:endParaRPr lang="en-US" dirty="0"/>
          </a:p>
        </p:txBody>
      </p:sp>
      <p:grpSp>
        <p:nvGrpSpPr>
          <p:cNvPr id="12" name="Group 11"/>
          <p:cNvGrpSpPr/>
          <p:nvPr/>
        </p:nvGrpSpPr>
        <p:grpSpPr>
          <a:xfrm>
            <a:off x="6719839" y="1690688"/>
            <a:ext cx="4240918" cy="2609511"/>
            <a:chOff x="6719839" y="1690688"/>
            <a:chExt cx="4240918" cy="2609511"/>
          </a:xfrm>
        </p:grpSpPr>
        <p:grpSp>
          <p:nvGrpSpPr>
            <p:cNvPr id="9" name="Group 8"/>
            <p:cNvGrpSpPr/>
            <p:nvPr/>
          </p:nvGrpSpPr>
          <p:grpSpPr>
            <a:xfrm>
              <a:off x="6719839" y="1690688"/>
              <a:ext cx="2085713" cy="2609511"/>
              <a:chOff x="6621868" y="1825624"/>
              <a:chExt cx="2085713" cy="2609511"/>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21868" y="1825624"/>
                <a:ext cx="1780913" cy="2304711"/>
              </a:xfrm>
              <a:prstGeom prst="rect">
                <a:avLst/>
              </a:prstGeom>
              <a:ln>
                <a:solidFill>
                  <a:schemeClr val="bg1"/>
                </a:solidFill>
              </a:ln>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74268" y="1978024"/>
                <a:ext cx="1780913" cy="2304711"/>
              </a:xfrm>
              <a:prstGeom prst="rect">
                <a:avLst/>
              </a:prstGeom>
              <a:ln>
                <a:solidFill>
                  <a:schemeClr val="bg1"/>
                </a:solidFill>
              </a:ln>
            </p:spPr>
          </p:pic>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26668" y="2130424"/>
                <a:ext cx="1780913" cy="2304711"/>
              </a:xfrm>
              <a:prstGeom prst="rect">
                <a:avLst/>
              </a:prstGeom>
              <a:ln>
                <a:solidFill>
                  <a:schemeClr val="bg1"/>
                </a:solidFill>
              </a:ln>
            </p:spPr>
          </p:pic>
        </p:grpSp>
        <p:sp>
          <p:nvSpPr>
            <p:cNvPr id="11" name="TextBox 10"/>
            <p:cNvSpPr txBox="1"/>
            <p:nvPr/>
          </p:nvSpPr>
          <p:spPr>
            <a:xfrm>
              <a:off x="8805552" y="2777130"/>
              <a:ext cx="2155205" cy="369332"/>
            </a:xfrm>
            <a:prstGeom prst="rect">
              <a:avLst/>
            </a:prstGeom>
            <a:noFill/>
          </p:spPr>
          <p:txBody>
            <a:bodyPr wrap="none" rtlCol="0">
              <a:spAutoFit/>
            </a:bodyPr>
            <a:lstStyle/>
            <a:p>
              <a:r>
                <a:rPr lang="is-IS" dirty="0" smtClean="0"/>
                <a:t>… 30, 40, 50 ... pages</a:t>
              </a:r>
              <a:endParaRPr lang="en-US" dirty="0"/>
            </a:p>
          </p:txBody>
        </p:sp>
      </p:grpSp>
      <p:sp>
        <p:nvSpPr>
          <p:cNvPr id="10" name="Slide Number Placeholder 9"/>
          <p:cNvSpPr>
            <a:spLocks noGrp="1"/>
          </p:cNvSpPr>
          <p:nvPr>
            <p:ph type="sldNum" sz="quarter" idx="12"/>
          </p:nvPr>
        </p:nvSpPr>
        <p:spPr/>
        <p:txBody>
          <a:bodyPr/>
          <a:lstStyle/>
          <a:p>
            <a:fld id="{8B74F74A-7BF3-1C41-9DD5-AD56B693B424}" type="slidenum">
              <a:rPr lang="en-US" smtClean="0"/>
              <a:t>7</a:t>
            </a:fld>
            <a:endParaRPr lang="en-US" dirty="0"/>
          </a:p>
        </p:txBody>
      </p:sp>
    </p:spTree>
    <p:extLst>
      <p:ext uri="{BB962C8B-B14F-4D97-AF65-F5344CB8AC3E}">
        <p14:creationId xmlns:p14="http://schemas.microsoft.com/office/powerpoint/2010/main" val="556301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blinds(horizontal)">
                                      <p:cBhvr>
                                        <p:cTn id="32" dur="500"/>
                                        <p:tgtEl>
                                          <p:spTgt spid="3">
                                            <p:txEl>
                                              <p:pRg st="8" end="8"/>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blinds(horizontal)">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 - Software</a:t>
            </a:r>
            <a:endParaRPr lang="en-US" dirty="0"/>
          </a:p>
        </p:txBody>
      </p:sp>
      <p:sp>
        <p:nvSpPr>
          <p:cNvPr id="3" name="Content Placeholder 2"/>
          <p:cNvSpPr>
            <a:spLocks noGrp="1"/>
          </p:cNvSpPr>
          <p:nvPr>
            <p:ph idx="1"/>
          </p:nvPr>
        </p:nvSpPr>
        <p:spPr/>
        <p:txBody>
          <a:bodyPr>
            <a:normAutofit lnSpcReduction="10000"/>
          </a:bodyPr>
          <a:lstStyle/>
          <a:p>
            <a:pPr marL="342900" lvl="1" indent="-342900">
              <a:lnSpc>
                <a:spcPct val="100000"/>
              </a:lnSpc>
            </a:pPr>
            <a:r>
              <a:rPr lang="en-US" sz="3200" dirty="0"/>
              <a:t>Google Scholar </a:t>
            </a:r>
          </a:p>
          <a:p>
            <a:pPr marL="457200" lvl="5" indent="0">
              <a:lnSpc>
                <a:spcPct val="100000"/>
              </a:lnSpc>
              <a:buNone/>
            </a:pPr>
            <a:r>
              <a:rPr lang="en-US" sz="2400" dirty="0"/>
              <a:t>+ Free; inclusive</a:t>
            </a:r>
          </a:p>
          <a:p>
            <a:pPr marL="457200" lvl="5" indent="0">
              <a:lnSpc>
                <a:spcPct val="100000"/>
              </a:lnSpc>
              <a:buNone/>
            </a:pPr>
            <a:r>
              <a:rPr lang="en-US" sz="2400" dirty="0"/>
              <a:t>- Publications only; little visualization</a:t>
            </a:r>
          </a:p>
          <a:p>
            <a:pPr marL="346075" indent="-346075">
              <a:lnSpc>
                <a:spcPct val="100000"/>
              </a:lnSpc>
            </a:pPr>
            <a:r>
              <a:rPr lang="en-US" sz="3600" dirty="0"/>
              <a:t>Scopus </a:t>
            </a:r>
          </a:p>
          <a:p>
            <a:pPr marL="457200" lvl="4" indent="0">
              <a:lnSpc>
                <a:spcPct val="100000"/>
              </a:lnSpc>
              <a:buNone/>
            </a:pPr>
            <a:r>
              <a:rPr lang="en-US" sz="2400" dirty="0"/>
              <a:t>- Subscription based</a:t>
            </a:r>
          </a:p>
          <a:p>
            <a:pPr marL="457200" lvl="4" indent="0">
              <a:lnSpc>
                <a:spcPct val="100000"/>
              </a:lnSpc>
              <a:buNone/>
            </a:pPr>
            <a:r>
              <a:rPr lang="en-US" sz="2400" dirty="0"/>
              <a:t>- Not as inclusive as </a:t>
            </a:r>
            <a:r>
              <a:rPr lang="en-US" sz="2400" dirty="0" smtClean="0"/>
              <a:t>Google Scholar</a:t>
            </a:r>
            <a:endParaRPr lang="en-US" sz="2400" dirty="0"/>
          </a:p>
          <a:p>
            <a:pPr marL="342900" lvl="1" indent="-342900">
              <a:lnSpc>
                <a:spcPct val="100000"/>
              </a:lnSpc>
              <a:spcBef>
                <a:spcPts val="1000"/>
              </a:spcBef>
            </a:pPr>
            <a:r>
              <a:rPr lang="en-US" sz="3200" dirty="0"/>
              <a:t>ORCID</a:t>
            </a:r>
          </a:p>
          <a:p>
            <a:pPr marL="457200" lvl="5" indent="0">
              <a:lnSpc>
                <a:spcPct val="100000"/>
              </a:lnSpc>
              <a:spcBef>
                <a:spcPts val="1000"/>
              </a:spcBef>
              <a:buNone/>
            </a:pPr>
            <a:r>
              <a:rPr lang="en-US" sz="2400" dirty="0"/>
              <a:t>+ Publications; funding </a:t>
            </a:r>
          </a:p>
          <a:p>
            <a:pPr marL="457200" lvl="5" indent="0">
              <a:lnSpc>
                <a:spcPct val="100000"/>
              </a:lnSpc>
              <a:spcBef>
                <a:spcPts val="1000"/>
              </a:spcBef>
              <a:buNone/>
            </a:pPr>
            <a:r>
              <a:rPr lang="en-US" sz="2400" dirty="0"/>
              <a:t>- Requires extensive set-up</a:t>
            </a:r>
          </a:p>
        </p:txBody>
      </p:sp>
      <p:sp>
        <p:nvSpPr>
          <p:cNvPr id="20" name="Slide Number Placeholder 19"/>
          <p:cNvSpPr>
            <a:spLocks noGrp="1"/>
          </p:cNvSpPr>
          <p:nvPr>
            <p:ph type="sldNum" sz="quarter" idx="12"/>
          </p:nvPr>
        </p:nvSpPr>
        <p:spPr/>
        <p:txBody>
          <a:bodyPr/>
          <a:lstStyle/>
          <a:p>
            <a:fld id="{8B74F74A-7BF3-1C41-9DD5-AD56B693B424}" type="slidenum">
              <a:rPr lang="en-US" smtClean="0"/>
              <a:t>8</a:t>
            </a:fld>
            <a:endParaRPr lang="en-US" dirty="0"/>
          </a:p>
        </p:txBody>
      </p:sp>
      <p:grpSp>
        <p:nvGrpSpPr>
          <p:cNvPr id="19" name="Group 18"/>
          <p:cNvGrpSpPr/>
          <p:nvPr/>
        </p:nvGrpSpPr>
        <p:grpSpPr>
          <a:xfrm>
            <a:off x="5048996" y="1521412"/>
            <a:ext cx="6519669" cy="1264231"/>
            <a:chOff x="5048996" y="1521412"/>
            <a:chExt cx="6519669" cy="1264231"/>
          </a:xfrm>
        </p:grpSpPr>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l="5543" t="8113" r="5774" b="8824"/>
            <a:stretch/>
          </p:blipFill>
          <p:spPr>
            <a:xfrm>
              <a:off x="5048996" y="1555665"/>
              <a:ext cx="1513459" cy="56882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23794"/>
            <a:stretch/>
          </p:blipFill>
          <p:spPr>
            <a:xfrm>
              <a:off x="6608357" y="1521412"/>
              <a:ext cx="4960308" cy="1264231"/>
            </a:xfrm>
            <a:prstGeom prst="rect">
              <a:avLst/>
            </a:prstGeom>
          </p:spPr>
        </p:pic>
      </p:grpSp>
      <p:grpSp>
        <p:nvGrpSpPr>
          <p:cNvPr id="18" name="Group 17"/>
          <p:cNvGrpSpPr/>
          <p:nvPr/>
        </p:nvGrpSpPr>
        <p:grpSpPr>
          <a:xfrm>
            <a:off x="4656979" y="3200285"/>
            <a:ext cx="6916467" cy="1602018"/>
            <a:chOff x="4656979" y="3200285"/>
            <a:chExt cx="6916467" cy="1602018"/>
          </a:xfrm>
        </p:grpSpPr>
        <p:grpSp>
          <p:nvGrpSpPr>
            <p:cNvPr id="10" name="Group 9"/>
            <p:cNvGrpSpPr>
              <a:grpSpLocks noChangeAspect="1"/>
            </p:cNvGrpSpPr>
            <p:nvPr/>
          </p:nvGrpSpPr>
          <p:grpSpPr>
            <a:xfrm>
              <a:off x="4656979" y="3330155"/>
              <a:ext cx="2479953" cy="303592"/>
              <a:chOff x="8354028" y="3347983"/>
              <a:chExt cx="3467876" cy="424532"/>
            </a:xfrm>
          </p:grpSpPr>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343624" y="3347983"/>
                <a:ext cx="1478280" cy="424532"/>
              </a:xfrm>
              <a:prstGeom prst="rect">
                <a:avLst/>
              </a:prstGeom>
            </p:spPr>
          </p:pic>
          <p:pic>
            <p:nvPicPr>
              <p:cNvPr id="9" name="Picture 8"/>
              <p:cNvPicPr>
                <a:picLocks noChangeAspect="1"/>
              </p:cNvPicPr>
              <p:nvPr/>
            </p:nvPicPr>
            <p:blipFill>
              <a:blip r:embed="rId6"/>
              <a:stretch>
                <a:fillRect/>
              </a:stretch>
            </p:blipFill>
            <p:spPr>
              <a:xfrm>
                <a:off x="8354028" y="3415792"/>
                <a:ext cx="1778000" cy="279400"/>
              </a:xfrm>
              <a:prstGeom prst="rect">
                <a:avLst/>
              </a:prstGeom>
            </p:spPr>
          </p:pic>
        </p:grpSp>
        <p:pic>
          <p:nvPicPr>
            <p:cNvPr id="5" name="Picture 4"/>
            <p:cNvPicPr>
              <a:picLocks noChangeAspect="1"/>
            </p:cNvPicPr>
            <p:nvPr/>
          </p:nvPicPr>
          <p:blipFill rotWithShape="1">
            <a:blip r:embed="rId7">
              <a:extLst>
                <a:ext uri="{28A0092B-C50C-407E-A947-70E740481C1C}">
                  <a14:useLocalDpi xmlns:a14="http://schemas.microsoft.com/office/drawing/2010/main" val="0"/>
                </a:ext>
              </a:extLst>
            </a:blip>
            <a:srcRect t="10469" r="31875" b="6960"/>
            <a:stretch/>
          </p:blipFill>
          <p:spPr>
            <a:xfrm>
              <a:off x="7232265" y="3200285"/>
              <a:ext cx="4341181" cy="1602018"/>
            </a:xfrm>
            <a:prstGeom prst="rect">
              <a:avLst/>
            </a:prstGeom>
          </p:spPr>
        </p:pic>
      </p:grpSp>
      <p:grpSp>
        <p:nvGrpSpPr>
          <p:cNvPr id="22" name="Group 21"/>
          <p:cNvGrpSpPr/>
          <p:nvPr/>
        </p:nvGrpSpPr>
        <p:grpSpPr>
          <a:xfrm>
            <a:off x="5570405" y="4597148"/>
            <a:ext cx="6453955" cy="2119431"/>
            <a:chOff x="5570405" y="4597148"/>
            <a:chExt cx="6453955" cy="2119431"/>
          </a:xfrm>
        </p:grpSpPr>
        <p:grpSp>
          <p:nvGrpSpPr>
            <p:cNvPr id="17" name="Group 16"/>
            <p:cNvGrpSpPr/>
            <p:nvPr/>
          </p:nvGrpSpPr>
          <p:grpSpPr>
            <a:xfrm>
              <a:off x="5570405" y="4597148"/>
              <a:ext cx="2274241" cy="2119431"/>
              <a:chOff x="7155977" y="3312010"/>
              <a:chExt cx="2274241" cy="2119431"/>
            </a:xfrm>
          </p:grpSpPr>
          <p:pic>
            <p:nvPicPr>
              <p:cNvPr id="7" name="Picture 6"/>
              <p:cNvPicPr>
                <a:picLocks noChangeAspect="1"/>
              </p:cNvPicPr>
              <p:nvPr/>
            </p:nvPicPr>
            <p:blipFill>
              <a:blip r:embed="rId8"/>
              <a:stretch>
                <a:fillRect/>
              </a:stretch>
            </p:blipFill>
            <p:spPr>
              <a:xfrm>
                <a:off x="7155977" y="3312010"/>
                <a:ext cx="1127431" cy="346282"/>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155977" y="3725760"/>
                <a:ext cx="2274241" cy="1705681"/>
              </a:xfrm>
              <a:prstGeom prst="rect">
                <a:avLst/>
              </a:prstGeom>
            </p:spPr>
          </p:pic>
        </p:grpSp>
        <p:pic>
          <p:nvPicPr>
            <p:cNvPr id="21" name="Picture 20"/>
            <p:cNvPicPr>
              <a:picLocks noChangeAspect="1"/>
            </p:cNvPicPr>
            <p:nvPr/>
          </p:nvPicPr>
          <p:blipFill rotWithShape="1">
            <a:blip r:embed="rId10">
              <a:extLst>
                <a:ext uri="{28A0092B-C50C-407E-A947-70E740481C1C}">
                  <a14:useLocalDpi xmlns:a14="http://schemas.microsoft.com/office/drawing/2010/main" val="0"/>
                </a:ext>
              </a:extLst>
            </a:blip>
            <a:srcRect r="44871"/>
            <a:stretch/>
          </p:blipFill>
          <p:spPr>
            <a:xfrm>
              <a:off x="7961080" y="5486400"/>
              <a:ext cx="4063280" cy="859486"/>
            </a:xfrm>
            <a:prstGeom prst="rect">
              <a:avLst/>
            </a:prstGeom>
          </p:spPr>
        </p:pic>
      </p:grpSp>
      <p:grpSp>
        <p:nvGrpSpPr>
          <p:cNvPr id="38" name="Group 37"/>
          <p:cNvGrpSpPr/>
          <p:nvPr/>
        </p:nvGrpSpPr>
        <p:grpSpPr>
          <a:xfrm>
            <a:off x="6306040" y="84109"/>
            <a:ext cx="4124129" cy="3996824"/>
            <a:chOff x="6306040" y="84109"/>
            <a:chExt cx="4124129" cy="3996824"/>
          </a:xfrm>
        </p:grpSpPr>
        <p:grpSp>
          <p:nvGrpSpPr>
            <p:cNvPr id="35" name="Group 34"/>
            <p:cNvGrpSpPr/>
            <p:nvPr/>
          </p:nvGrpSpPr>
          <p:grpSpPr>
            <a:xfrm>
              <a:off x="6791031" y="179456"/>
              <a:ext cx="3639138" cy="3901477"/>
              <a:chOff x="6791031" y="179456"/>
              <a:chExt cx="3639138" cy="3901477"/>
            </a:xfrm>
          </p:grpSpPr>
          <p:grpSp>
            <p:nvGrpSpPr>
              <p:cNvPr id="31" name="Group 30"/>
              <p:cNvGrpSpPr/>
              <p:nvPr/>
            </p:nvGrpSpPr>
            <p:grpSpPr>
              <a:xfrm>
                <a:off x="8111068" y="524933"/>
                <a:ext cx="2184399" cy="3556000"/>
                <a:chOff x="8111068" y="524933"/>
                <a:chExt cx="2184399" cy="3556000"/>
              </a:xfrm>
            </p:grpSpPr>
            <p:cxnSp>
              <p:nvCxnSpPr>
                <p:cNvPr id="25" name="Straight Arrow Connector 24"/>
                <p:cNvCxnSpPr/>
                <p:nvPr/>
              </p:nvCxnSpPr>
              <p:spPr>
                <a:xfrm>
                  <a:off x="8610600" y="524933"/>
                  <a:ext cx="1684867" cy="13006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8111068" y="524933"/>
                  <a:ext cx="499532" cy="3556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34" name="TextBox 33"/>
              <p:cNvSpPr txBox="1"/>
              <p:nvPr/>
            </p:nvSpPr>
            <p:spPr>
              <a:xfrm>
                <a:off x="6791031" y="179456"/>
                <a:ext cx="3639138" cy="338554"/>
              </a:xfrm>
              <a:prstGeom prst="rect">
                <a:avLst/>
              </a:prstGeom>
              <a:noFill/>
            </p:spPr>
            <p:txBody>
              <a:bodyPr wrap="none" rtlCol="0">
                <a:spAutoFit/>
              </a:bodyPr>
              <a:lstStyle/>
              <a:p>
                <a:r>
                  <a:rPr lang="en-US" sz="1600" dirty="0" smtClean="0"/>
                  <a:t>Missing about 2,000 citations, 16 h-index</a:t>
                </a:r>
                <a:endParaRPr lang="en-US" sz="1600" dirty="0"/>
              </a:p>
            </p:txBody>
          </p:sp>
        </p:grpSp>
        <p:pic>
          <p:nvPicPr>
            <p:cNvPr id="37" name="Picture 36"/>
            <p:cNvPicPr>
              <a:picLocks noChangeAspect="1"/>
            </p:cNvPicPr>
            <p:nvPr/>
          </p:nvPicPr>
          <p:blipFill>
            <a:blip r:embed="rId11"/>
            <a:stretch>
              <a:fillRect/>
            </a:stretch>
          </p:blipFill>
          <p:spPr>
            <a:xfrm>
              <a:off x="6306040" y="84109"/>
              <a:ext cx="512830" cy="641472"/>
            </a:xfrm>
            <a:prstGeom prst="rect">
              <a:avLst/>
            </a:prstGeom>
          </p:spPr>
        </p:pic>
      </p:grpSp>
    </p:spTree>
    <p:extLst>
      <p:ext uri="{BB962C8B-B14F-4D97-AF65-F5344CB8AC3E}">
        <p14:creationId xmlns:p14="http://schemas.microsoft.com/office/powerpoint/2010/main" val="217629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blinds(horizontal)">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linds(horizontal)">
                                      <p:cBhvr>
                                        <p:cTn id="21" dur="500"/>
                                        <p:tgtEl>
                                          <p:spTgt spid="3">
                                            <p:txEl>
                                              <p:pRg st="3" end="3"/>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linds(horizontal)">
                                      <p:cBhvr>
                                        <p:cTn id="24" dur="500"/>
                                        <p:tgtEl>
                                          <p:spTgt spid="3">
                                            <p:txEl>
                                              <p:pRg st="4" end="4"/>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500"/>
                                        <p:tgtEl>
                                          <p:spTgt spid="3">
                                            <p:txEl>
                                              <p:pRg st="5" end="5"/>
                                            </p:txEl>
                                          </p:spTgt>
                                        </p:tgtEl>
                                      </p:cBhvr>
                                    </p:animEffect>
                                  </p:childTnLst>
                                </p:cTn>
                              </p:par>
                              <p:par>
                                <p:cTn id="28" presetID="3" presetClass="entr" presetSubtype="10" fill="hold" nodeType="withEffect">
                                  <p:stCondLst>
                                    <p:cond delay="1000"/>
                                  </p:stCondLst>
                                  <p:childTnLst>
                                    <p:set>
                                      <p:cBhvr>
                                        <p:cTn id="29" dur="1" fill="hold">
                                          <p:stCondLst>
                                            <p:cond delay="0"/>
                                          </p:stCondLst>
                                        </p:cTn>
                                        <p:tgtEl>
                                          <p:spTgt spid="38"/>
                                        </p:tgtEl>
                                        <p:attrNameLst>
                                          <p:attrName>style.visibility</p:attrName>
                                        </p:attrNameLst>
                                      </p:cBhvr>
                                      <p:to>
                                        <p:strVal val="visible"/>
                                      </p:to>
                                    </p:set>
                                    <p:animEffect transition="in" filter="blinds(horizontal)">
                                      <p:cBhvr>
                                        <p:cTn id="30" dur="500"/>
                                        <p:tgtEl>
                                          <p:spTgt spid="38"/>
                                        </p:tgtEl>
                                      </p:cBhvr>
                                    </p:animEffect>
                                  </p:childTnLst>
                                </p:cTn>
                              </p:par>
                              <p:par>
                                <p:cTn id="31" presetID="3" presetClass="entr" presetSubtype="1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blinds(horizontal)">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blinds(horizontal)">
                                      <p:cBhvr>
                                        <p:cTn id="38" dur="500"/>
                                        <p:tgtEl>
                                          <p:spTgt spid="3">
                                            <p:txEl>
                                              <p:pRg st="6" end="6"/>
                                            </p:txEl>
                                          </p:spTgt>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blinds(horizontal)">
                                      <p:cBhvr>
                                        <p:cTn id="41" dur="500"/>
                                        <p:tgtEl>
                                          <p:spTgt spid="3">
                                            <p:txEl>
                                              <p:pRg st="7" end="7"/>
                                            </p:txEl>
                                          </p:spTgt>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blinds(horizontal)">
                                      <p:cBhvr>
                                        <p:cTn id="44" dur="500"/>
                                        <p:tgtEl>
                                          <p:spTgt spid="3">
                                            <p:txEl>
                                              <p:pRg st="8" end="8"/>
                                            </p:txEl>
                                          </p:spTgt>
                                        </p:tgtEl>
                                      </p:cBhvr>
                                    </p:animEffect>
                                  </p:childTnLst>
                                </p:cTn>
                              </p:par>
                              <p:par>
                                <p:cTn id="45" presetID="3" presetClass="entr" presetSubtype="1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blinds(horizontal)">
                                      <p:cBhvr>
                                        <p:cTn id="4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a:t>
            </a:r>
            <a:r>
              <a:rPr lang="en-US" dirty="0"/>
              <a:t>Work - </a:t>
            </a:r>
            <a:r>
              <a:rPr lang="en-US" dirty="0" smtClean="0"/>
              <a:t>Literature</a:t>
            </a:r>
            <a:endParaRPr lang="en-US" dirty="0"/>
          </a:p>
        </p:txBody>
      </p:sp>
      <p:sp>
        <p:nvSpPr>
          <p:cNvPr id="3" name="Content Placeholder 2"/>
          <p:cNvSpPr>
            <a:spLocks noGrp="1"/>
          </p:cNvSpPr>
          <p:nvPr>
            <p:ph idx="1"/>
          </p:nvPr>
        </p:nvSpPr>
        <p:spPr/>
        <p:txBody>
          <a:bodyPr>
            <a:normAutofit fontScale="85000" lnSpcReduction="10000"/>
          </a:bodyPr>
          <a:lstStyle/>
          <a:p>
            <a:pPr marL="342900" lvl="1" indent="-342900">
              <a:lnSpc>
                <a:spcPct val="100000"/>
              </a:lnSpc>
            </a:pPr>
            <a:r>
              <a:rPr lang="en-US" dirty="0"/>
              <a:t>Peter </a:t>
            </a:r>
            <a:r>
              <a:rPr lang="en-US" dirty="0" err="1"/>
              <a:t>Bergström</a:t>
            </a:r>
            <a:r>
              <a:rPr lang="en-US" dirty="0"/>
              <a:t> and Darren C Atkinson. November 1-4, 2009. Augmenting the exploration of digital </a:t>
            </a:r>
            <a:r>
              <a:rPr lang="en-US" dirty="0" smtClean="0"/>
              <a:t>libraries </a:t>
            </a:r>
            <a:r>
              <a:rPr lang="en-US" dirty="0"/>
              <a:t>with web-based visualizations. In </a:t>
            </a:r>
            <a:r>
              <a:rPr lang="en-US" i="1" dirty="0"/>
              <a:t>Fourth </a:t>
            </a:r>
            <a:r>
              <a:rPr lang="en-US" i="1" dirty="0" smtClean="0"/>
              <a:t>International </a:t>
            </a:r>
            <a:r>
              <a:rPr lang="en-US" i="1" dirty="0"/>
              <a:t>Conference on Digital Information </a:t>
            </a:r>
            <a:r>
              <a:rPr lang="en-US" i="1" dirty="0" smtClean="0"/>
              <a:t>Management </a:t>
            </a:r>
            <a:r>
              <a:rPr lang="en-US" i="1" dirty="0"/>
              <a:t>(ICDIM 2009)</a:t>
            </a:r>
            <a:r>
              <a:rPr lang="en-US" dirty="0"/>
              <a:t>. IEEE, Ann Arbor, Michigan, 1–7. </a:t>
            </a:r>
            <a:endParaRPr lang="en-US" dirty="0" smtClean="0"/>
          </a:p>
          <a:p>
            <a:pPr marL="342900" lvl="1" indent="-342900">
              <a:lnSpc>
                <a:spcPct val="100000"/>
              </a:lnSpc>
            </a:pPr>
            <a:endParaRPr lang="en-US" dirty="0"/>
          </a:p>
          <a:p>
            <a:pPr marL="342900" lvl="1" indent="-342900">
              <a:lnSpc>
                <a:spcPct val="100000"/>
              </a:lnSpc>
            </a:pPr>
            <a:r>
              <a:rPr lang="en-US" dirty="0"/>
              <a:t>Emily </a:t>
            </a:r>
            <a:r>
              <a:rPr lang="en-US" dirty="0" err="1"/>
              <a:t>Vardell</a:t>
            </a:r>
            <a:r>
              <a:rPr lang="en-US" dirty="0"/>
              <a:t>, Tanya </a:t>
            </a:r>
            <a:r>
              <a:rPr lang="en-US" dirty="0" err="1"/>
              <a:t>Feddern-Bekcan</a:t>
            </a:r>
            <a:r>
              <a:rPr lang="en-US" dirty="0"/>
              <a:t>, and Mary Moore. 2011. </a:t>
            </a:r>
            <a:r>
              <a:rPr lang="en-US" dirty="0" err="1"/>
              <a:t>SciVal</a:t>
            </a:r>
            <a:r>
              <a:rPr lang="en-US" dirty="0"/>
              <a:t> experts: A collaborative tool. </a:t>
            </a:r>
            <a:r>
              <a:rPr lang="en-US" i="1" dirty="0"/>
              <a:t>Medical Reference Services Quarterly </a:t>
            </a:r>
            <a:r>
              <a:rPr lang="en-US" dirty="0"/>
              <a:t>30, 3 (2011), 283–294. </a:t>
            </a:r>
            <a:endParaRPr lang="en-US" dirty="0" smtClean="0"/>
          </a:p>
          <a:p>
            <a:pPr marL="342900" lvl="1" indent="-342900">
              <a:lnSpc>
                <a:spcPct val="100000"/>
              </a:lnSpc>
            </a:pPr>
            <a:endParaRPr lang="en-US" dirty="0"/>
          </a:p>
          <a:p>
            <a:pPr marL="342900" lvl="1" indent="-342900">
              <a:lnSpc>
                <a:spcPct val="100000"/>
              </a:lnSpc>
            </a:pPr>
            <a:r>
              <a:rPr lang="en-US" dirty="0" err="1"/>
              <a:t>Loet</a:t>
            </a:r>
            <a:r>
              <a:rPr lang="en-US" dirty="0"/>
              <a:t> </a:t>
            </a:r>
            <a:r>
              <a:rPr lang="en-US" dirty="0" err="1"/>
              <a:t>Leydesdorff</a:t>
            </a:r>
            <a:r>
              <a:rPr lang="en-US" dirty="0"/>
              <a:t>. 2007. Visualization of the citation impact environments of scientific journals: An online mapping exercise. </a:t>
            </a:r>
            <a:r>
              <a:rPr lang="en-US" i="1" dirty="0"/>
              <a:t>Journal of the American Society for Information Science and Technology </a:t>
            </a:r>
            <a:r>
              <a:rPr lang="en-US" dirty="0"/>
              <a:t>58, 1 (2007), 25–38. </a:t>
            </a:r>
            <a:endParaRPr lang="en-US" dirty="0" smtClean="0"/>
          </a:p>
          <a:p>
            <a:pPr marL="342900" lvl="1" indent="-342900">
              <a:lnSpc>
                <a:spcPct val="100000"/>
              </a:lnSpc>
            </a:pPr>
            <a:endParaRPr lang="en-US" dirty="0"/>
          </a:p>
          <a:p>
            <a:pPr marL="342900" lvl="1" indent="-342900">
              <a:lnSpc>
                <a:spcPct val="100000"/>
              </a:lnSpc>
            </a:pPr>
            <a:r>
              <a:rPr lang="en-US" dirty="0" err="1"/>
              <a:t>Chaomei</a:t>
            </a:r>
            <a:r>
              <a:rPr lang="en-US" dirty="0"/>
              <a:t> Chen, Ray J Paul, and Bob O’Keefe. 2001. Fitting the jigsaw of citation: Information visualization in domain analysis. </a:t>
            </a:r>
            <a:r>
              <a:rPr lang="en-US" i="1" dirty="0"/>
              <a:t>Journal of the American Society for Information Science and Technology </a:t>
            </a:r>
            <a:r>
              <a:rPr lang="en-US" dirty="0"/>
              <a:t>52, 4 (2001), 315–330. </a:t>
            </a:r>
          </a:p>
        </p:txBody>
      </p:sp>
    </p:spTree>
    <p:extLst>
      <p:ext uri="{BB962C8B-B14F-4D97-AF65-F5344CB8AC3E}">
        <p14:creationId xmlns:p14="http://schemas.microsoft.com/office/powerpoint/2010/main" val="1940322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linds(horizontal)">
                                      <p:cBhvr>
                                        <p:cTn id="10" dur="500"/>
                                        <p:tgtEl>
                                          <p:spTgt spid="3">
                                            <p:txEl>
                                              <p:pRg st="2" end="2"/>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blinds(horizontal)">
                                      <p:cBhvr>
                                        <p:cTn id="13" dur="500"/>
                                        <p:tgtEl>
                                          <p:spTgt spid="3">
                                            <p:txEl>
                                              <p:pRg st="4" end="4"/>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blinds(horizontal)">
                                      <p:cBhvr>
                                        <p:cTn id="1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28932</TotalTime>
  <Words>2880</Words>
  <Application>Microsoft Macintosh PowerPoint</Application>
  <PresentationFormat>Widescreen</PresentationFormat>
  <Paragraphs>455</Paragraphs>
  <Slides>29</Slides>
  <Notes>28</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Adobe Heiti Std R</vt:lpstr>
      <vt:lpstr>Calibri</vt:lpstr>
      <vt:lpstr>Corbel</vt:lpstr>
      <vt:lpstr>HY엽서L</vt:lpstr>
      <vt:lpstr>Wingdings</vt:lpstr>
      <vt:lpstr>맑은 고딕</vt:lpstr>
      <vt:lpstr>Arial</vt:lpstr>
      <vt:lpstr>Depth</vt:lpstr>
      <vt:lpstr>Scholar Plot – Data Visualization for Scientific Careers</vt:lpstr>
      <vt:lpstr>Overview</vt:lpstr>
      <vt:lpstr>What is Data Visualization?</vt:lpstr>
      <vt:lpstr>Why Data Visualization Matters?</vt:lpstr>
      <vt:lpstr>Data Visualization vs. Infographics</vt:lpstr>
      <vt:lpstr>Introduction</vt:lpstr>
      <vt:lpstr>Introduction</vt:lpstr>
      <vt:lpstr>Related Work - Software</vt:lpstr>
      <vt:lpstr>Related Work - Literature</vt:lpstr>
      <vt:lpstr>What Is Missing?</vt:lpstr>
      <vt:lpstr>Design Philosophy</vt:lpstr>
      <vt:lpstr>Design Methods</vt:lpstr>
      <vt:lpstr>Design Methods</vt:lpstr>
      <vt:lpstr>Design Methods – Prestige</vt:lpstr>
      <vt:lpstr>Design Methods – Impact Scales </vt:lpstr>
      <vt:lpstr>Design Methods – Ranked Density of Publication Types</vt:lpstr>
      <vt:lpstr>Design Methods – Details on Demand</vt:lpstr>
      <vt:lpstr>Design Methods - Funding</vt:lpstr>
      <vt:lpstr>Prototype!</vt:lpstr>
      <vt:lpstr>Evaluation - User Study</vt:lpstr>
      <vt:lpstr>Evaluation - Team Science</vt:lpstr>
      <vt:lpstr>PowerPoint Presentation</vt:lpstr>
      <vt:lpstr>Architecture</vt:lpstr>
      <vt:lpstr>Name Disambiguation</vt:lpstr>
      <vt:lpstr>Conclusion</vt:lpstr>
      <vt:lpstr>Future Work</vt:lpstr>
      <vt:lpstr>PhD Timeline</vt:lpstr>
      <vt:lpstr>Acknowledgments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Kyeongan Kwon</dc:creator>
  <cp:lastModifiedBy>Kyeongan Kwon</cp:lastModifiedBy>
  <cp:revision>613</cp:revision>
  <cp:lastPrinted>2016-02-26T16:33:58Z</cp:lastPrinted>
  <dcterms:created xsi:type="dcterms:W3CDTF">2015-09-15T19:51:47Z</dcterms:created>
  <dcterms:modified xsi:type="dcterms:W3CDTF">2016-02-29T04:58:38Z</dcterms:modified>
</cp:coreProperties>
</file>